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56"/>
  </p:notesMasterIdLst>
  <p:handoutMasterIdLst>
    <p:handoutMasterId r:id="rId57"/>
  </p:handoutMasterIdLst>
  <p:sldIdLst>
    <p:sldId id="256" r:id="rId2"/>
    <p:sldId id="393" r:id="rId3"/>
    <p:sldId id="395" r:id="rId4"/>
    <p:sldId id="396" r:id="rId5"/>
    <p:sldId id="397" r:id="rId6"/>
    <p:sldId id="444" r:id="rId7"/>
    <p:sldId id="445" r:id="rId8"/>
    <p:sldId id="446" r:id="rId9"/>
    <p:sldId id="447" r:id="rId10"/>
    <p:sldId id="448" r:id="rId11"/>
    <p:sldId id="405" r:id="rId12"/>
    <p:sldId id="449" r:id="rId13"/>
    <p:sldId id="403" r:id="rId14"/>
    <p:sldId id="457" r:id="rId15"/>
    <p:sldId id="450" r:id="rId16"/>
    <p:sldId id="458" r:id="rId17"/>
    <p:sldId id="459" r:id="rId18"/>
    <p:sldId id="460" r:id="rId19"/>
    <p:sldId id="461" r:id="rId20"/>
    <p:sldId id="463" r:id="rId21"/>
    <p:sldId id="462" r:id="rId22"/>
    <p:sldId id="464" r:id="rId23"/>
    <p:sldId id="465" r:id="rId24"/>
    <p:sldId id="408" r:id="rId25"/>
    <p:sldId id="409" r:id="rId26"/>
    <p:sldId id="410" r:id="rId27"/>
    <p:sldId id="411" r:id="rId28"/>
    <p:sldId id="412" r:id="rId29"/>
    <p:sldId id="414" r:id="rId30"/>
    <p:sldId id="413" r:id="rId31"/>
    <p:sldId id="415" r:id="rId32"/>
    <p:sldId id="416" r:id="rId33"/>
    <p:sldId id="417" r:id="rId34"/>
    <p:sldId id="466" r:id="rId35"/>
    <p:sldId id="418" r:id="rId36"/>
    <p:sldId id="419" r:id="rId37"/>
    <p:sldId id="420" r:id="rId38"/>
    <p:sldId id="421" r:id="rId39"/>
    <p:sldId id="422" r:id="rId40"/>
    <p:sldId id="423" r:id="rId41"/>
    <p:sldId id="424" r:id="rId42"/>
    <p:sldId id="467" r:id="rId43"/>
    <p:sldId id="468" r:id="rId44"/>
    <p:sldId id="469" r:id="rId45"/>
    <p:sldId id="425" r:id="rId46"/>
    <p:sldId id="426" r:id="rId47"/>
    <p:sldId id="427" r:id="rId48"/>
    <p:sldId id="428" r:id="rId49"/>
    <p:sldId id="429" r:id="rId50"/>
    <p:sldId id="430" r:id="rId51"/>
    <p:sldId id="431" r:id="rId52"/>
    <p:sldId id="432" r:id="rId53"/>
    <p:sldId id="433" r:id="rId54"/>
    <p:sldId id="470" r:id="rId5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5pPr>
    <a:lvl6pPr marL="22860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6pPr>
    <a:lvl7pPr marL="27432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7pPr>
    <a:lvl8pPr marL="32004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8pPr>
    <a:lvl9pPr marL="36576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963AB-0D03-C83C-F0D9-4AAEEDD137D5}" v="81" dt="2023-05-22T12:40:15.118"/>
    <p1510:client id="{49A0A52F-670C-6C17-B7A6-DA9D40992300}" v="62" dt="2023-05-21T13:34:00.161"/>
    <p1510:client id="{52B7B18B-DF68-8E89-AE0A-E90FC1D68ED8}" v="86" dt="2023-05-23T11:59:12.755"/>
    <p1510:client id="{6765ABEE-61AB-05F7-3429-FFDE5E002E82}" v="336" dt="2023-05-22T20:01:29.342"/>
    <p1510:client id="{AA806FBA-6193-D0FC-45B5-51B424E3AF64}" v="256" dt="2023-05-21T00:18:31.346"/>
    <p1510:client id="{BEE84774-A3D4-06ED-C95D-F5F65E03B2AE}" v="101" dt="2023-05-22T02:58:42.025"/>
    <p1510:client id="{D48376B5-E74B-A073-C96C-1898061A561D}" v="8" dt="2023-05-20T18:15:08.991"/>
    <p1510:client id="{DA910C91-6FB3-4BDC-8A6F-480D7EED0CF4}" v="54" dt="2023-05-30T19:28:37.431"/>
    <p1510:client id="{DC59353B-83A5-306F-C4E0-E0B6E592D3A9}" v="24" dt="2023-05-24T15:28:33.252"/>
    <p1510:client id="{F2CAE2F2-0B9B-96E2-8D13-233CC34E9F35}" v="10" dt="2023-05-21T03:22:49.419"/>
    <p1510:client id="{F3C312E7-289B-50E6-ED20-A5BF3A87F2D5}" v="85" dt="2023-05-16T20:56:24.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endParaRPr lang="en-US" altLang="en-US"/>
          </a:p>
        </p:txBody>
      </p:sp>
      <p:sp>
        <p:nvSpPr>
          <p:cNvPr id="614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endParaRPr lang="en-US" altLang="en-US"/>
          </a:p>
        </p:txBody>
      </p:sp>
      <p:sp>
        <p:nvSpPr>
          <p:cNvPr id="614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endParaRPr lang="en-US" altLang="en-US"/>
          </a:p>
        </p:txBody>
      </p:sp>
      <p:sp>
        <p:nvSpPr>
          <p:cNvPr id="614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fld id="{F50CE1D8-33B3-4930-A390-E33416CD7F97}" type="slidenum">
              <a:rPr lang="en-US" altLang="en-US"/>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endParaRPr lang="en-US" altLang="en-US"/>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endParaRPr lang="en-US" alt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endParaRPr lang="en-US" alt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fld id="{192E0EA5-B342-43F9-B8F8-FC36FE37D320}" type="slidenum">
              <a:rPr lang="en-US" altLang="en-US"/>
              <a:t>‹#›</a:t>
            </a:fld>
            <a:endParaRPr lang="en-US" altLang="en-US"/>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4745067-64FF-47B7-9F8F-E7454969284C}" type="slidenum">
              <a:rPr lang="en-US" altLang="en-US"/>
              <a:t>1</a:t>
            </a:fld>
            <a:endParaRPr lang="en-US" altLang="en-US"/>
          </a:p>
        </p:txBody>
      </p:sp>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The local </a:t>
            </a:r>
            <a:r>
              <a:rPr lang="en-US" b="1"/>
              <a:t>x</a:t>
            </a:r>
            <a:r>
              <a:rPr lang="en-US"/>
              <a:t> variable within the function </a:t>
            </a:r>
            <a:r>
              <a:rPr lang="en-US" b="1"/>
              <a:t>f()</a:t>
            </a:r>
            <a:r>
              <a:rPr lang="en-US"/>
              <a:t> is confined to the function's scope and does not affect the global </a:t>
            </a:r>
            <a:r>
              <a:rPr lang="en-US" b="1"/>
              <a:t>x</a:t>
            </a:r>
            <a:r>
              <a:rPr lang="en-US"/>
              <a:t> variable defined outside the function. </a:t>
            </a:r>
          </a:p>
          <a:p>
            <a:r>
              <a:rPr lang="en-US"/>
              <a:t>Understanding variable scope is important for managing data and ensuring that variables are used and updated appropriately within different parts of a program.</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64</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65</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If no return statement is given in a function, the function will implicitly return </a:t>
            </a:r>
            <a:r>
              <a:rPr lang="en-US" b="1" dirty="0">
                <a:latin typeface="Arial"/>
                <a:ea typeface="MS Pゴシック"/>
                <a:cs typeface="Arial"/>
              </a:rPr>
              <a:t>None</a:t>
            </a:r>
            <a:r>
              <a:rPr lang="en-US" dirty="0">
                <a:latin typeface="Arial"/>
                <a:ea typeface="MS Pゴシック"/>
                <a:cs typeface="Arial"/>
              </a:rPr>
              <a:t> by default. </a:t>
            </a:r>
          </a:p>
          <a:p>
            <a:r>
              <a:rPr lang="en-US" b="1" dirty="0">
                <a:latin typeface="Arial"/>
                <a:ea typeface="MS Pゴシック"/>
                <a:cs typeface="Arial"/>
              </a:rPr>
              <a:t>None</a:t>
            </a:r>
            <a:r>
              <a:rPr lang="en-US" dirty="0">
                <a:latin typeface="Arial"/>
                <a:ea typeface="MS Pゴシック"/>
                <a:cs typeface="Arial"/>
              </a:rPr>
              <a:t> is a special Python object that represents the absence of a value. </a:t>
            </a:r>
          </a:p>
          <a:p>
            <a:r>
              <a:rPr lang="en-US" dirty="0">
                <a:latin typeface="Arial"/>
                <a:ea typeface="MS Pゴシック"/>
                <a:cs typeface="Arial"/>
              </a:rPr>
              <a:t>It is often used to indicate that a function does not return any specific value or that the returned value is not meaningful.</a:t>
            </a:r>
            <a:endParaRPr lang="en-US" dirty="0"/>
          </a:p>
        </p:txBody>
      </p:sp>
      <p:sp>
        <p:nvSpPr>
          <p:cNvPr id="4" name="Slide Number Placeholder 3"/>
          <p:cNvSpPr>
            <a:spLocks noGrp="1"/>
          </p:cNvSpPr>
          <p:nvPr>
            <p:ph type="sldNum" sz="quarter" idx="5"/>
          </p:nvPr>
        </p:nvSpPr>
        <p:spPr/>
        <p:txBody>
          <a:bodyPr/>
          <a:lstStyle/>
          <a:p>
            <a:fld id="{192E0EA5-B342-43F9-B8F8-FC36FE37D320}" type="slidenum">
              <a:rPr lang="en-US" altLang="en-US"/>
              <a:t>66</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In summary, the main differences between </a:t>
            </a:r>
            <a:r>
              <a:rPr lang="en-US" b="1" dirty="0">
                <a:latin typeface="Arial"/>
                <a:ea typeface="MS Pゴシック"/>
                <a:cs typeface="Arial"/>
              </a:rPr>
              <a:t>return</a:t>
            </a:r>
            <a:r>
              <a:rPr lang="en-US" dirty="0">
                <a:latin typeface="Arial"/>
                <a:ea typeface="MS Pゴシック"/>
                <a:cs typeface="Arial"/>
              </a:rPr>
              <a:t> and </a:t>
            </a:r>
            <a:r>
              <a:rPr lang="en-US" b="1" dirty="0">
                <a:latin typeface="Arial"/>
                <a:ea typeface="MS Pゴシック"/>
                <a:cs typeface="Arial"/>
              </a:rPr>
              <a:t>print()</a:t>
            </a:r>
            <a:r>
              <a:rPr lang="en-US" dirty="0">
                <a:latin typeface="Arial"/>
                <a:ea typeface="MS Pゴシック"/>
                <a:cs typeface="Arial"/>
              </a:rPr>
              <a:t> are three points:</a:t>
            </a:r>
          </a:p>
          <a:p>
            <a:r>
              <a:rPr lang="en-US" dirty="0">
                <a:latin typeface="Arial"/>
                <a:ea typeface="MS Pゴシック"/>
                <a:cs typeface="Arial"/>
              </a:rPr>
              <a:t>Purpose: </a:t>
            </a:r>
            <a:r>
              <a:rPr lang="en-US" b="1" dirty="0">
                <a:latin typeface="Arial"/>
                <a:ea typeface="MS Pゴシック"/>
                <a:cs typeface="Arial"/>
              </a:rPr>
              <a:t>return</a:t>
            </a:r>
            <a:r>
              <a:rPr lang="en-US" dirty="0">
                <a:latin typeface="Arial"/>
                <a:ea typeface="MS Pゴシック"/>
                <a:cs typeface="Arial"/>
              </a:rPr>
              <a:t> is used to specify the value(s) to be returned from a function, while </a:t>
            </a:r>
            <a:r>
              <a:rPr lang="en-US" b="1" dirty="0">
                <a:latin typeface="Arial"/>
                <a:ea typeface="MS Pゴシック"/>
                <a:cs typeface="Arial"/>
              </a:rPr>
              <a:t>print()</a:t>
            </a:r>
            <a:r>
              <a:rPr lang="en-US" dirty="0">
                <a:latin typeface="Arial"/>
                <a:ea typeface="MS Pゴシック"/>
                <a:cs typeface="Arial"/>
              </a:rPr>
              <a:t> is used to display output to the console or output device.</a:t>
            </a:r>
          </a:p>
          <a:p>
            <a:r>
              <a:rPr lang="en-US" dirty="0">
                <a:latin typeface="Arial"/>
                <a:ea typeface="MS Pゴシック"/>
                <a:cs typeface="Arial"/>
              </a:rPr>
              <a:t>Flow of execution: </a:t>
            </a:r>
            <a:r>
              <a:rPr lang="en-US" b="1" dirty="0">
                <a:latin typeface="Arial"/>
                <a:ea typeface="MS Pゴシック"/>
                <a:cs typeface="Arial"/>
              </a:rPr>
              <a:t>return</a:t>
            </a:r>
            <a:r>
              <a:rPr lang="en-US" dirty="0">
                <a:latin typeface="Arial"/>
                <a:ea typeface="MS Pゴシック"/>
                <a:cs typeface="Arial"/>
              </a:rPr>
              <a:t> ends the execution of the function and transfers control back to the caller, while </a:t>
            </a:r>
            <a:r>
              <a:rPr lang="en-US" b="1" dirty="0">
                <a:latin typeface="Arial"/>
                <a:ea typeface="MS Pゴシック"/>
                <a:cs typeface="Arial"/>
              </a:rPr>
              <a:t>print()</a:t>
            </a:r>
            <a:r>
              <a:rPr lang="en-US" dirty="0">
                <a:latin typeface="Arial"/>
                <a:ea typeface="MS Pゴシック"/>
                <a:cs typeface="Arial"/>
              </a:rPr>
              <a:t> does not affect the flow of the program and allows the program to continue executing.</a:t>
            </a:r>
          </a:p>
          <a:p>
            <a:r>
              <a:rPr lang="en-US" dirty="0">
                <a:latin typeface="Arial"/>
                <a:ea typeface="MS Pゴシック"/>
                <a:cs typeface="Arial"/>
              </a:rPr>
              <a:t>Data passing: </a:t>
            </a:r>
            <a:r>
              <a:rPr lang="en-US" b="1" dirty="0">
                <a:latin typeface="Arial"/>
                <a:ea typeface="MS Pゴシック"/>
                <a:cs typeface="Arial"/>
              </a:rPr>
              <a:t>return</a:t>
            </a:r>
            <a:r>
              <a:rPr lang="en-US" dirty="0">
                <a:latin typeface="Arial"/>
                <a:ea typeface="MS Pゴシック"/>
                <a:cs typeface="Arial"/>
              </a:rPr>
              <a:t> passes data back to the calling code, allowing it to be stored in variables or used in further computations, while </a:t>
            </a:r>
            <a:r>
              <a:rPr lang="en-US" b="1" dirty="0">
                <a:latin typeface="Arial"/>
                <a:ea typeface="MS Pゴシック"/>
                <a:cs typeface="Arial"/>
              </a:rPr>
              <a:t>print()</a:t>
            </a:r>
            <a:r>
              <a:rPr lang="en-US" dirty="0">
                <a:latin typeface="Arial"/>
                <a:ea typeface="MS Pゴシック"/>
                <a:cs typeface="Arial"/>
              </a:rPr>
              <a:t> does not pass data back to the calling code.</a:t>
            </a:r>
          </a:p>
        </p:txBody>
      </p:sp>
      <p:sp>
        <p:nvSpPr>
          <p:cNvPr id="4" name="Slide Number Placeholder 3"/>
          <p:cNvSpPr>
            <a:spLocks noGrp="1"/>
          </p:cNvSpPr>
          <p:nvPr>
            <p:ph type="sldNum" sz="quarter" idx="5"/>
          </p:nvPr>
        </p:nvSpPr>
        <p:spPr/>
        <p:txBody>
          <a:bodyPr/>
          <a:lstStyle/>
          <a:p>
            <a:fld id="{192E0EA5-B342-43F9-B8F8-FC36FE37D320}" type="slidenum">
              <a:rPr lang="en-US" altLang="en-US"/>
              <a:t>67</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68</a:t>
            </a:fld>
            <a:endParaRPr lang="en-US" altLang="en-US"/>
          </a:p>
        </p:txBody>
      </p:sp>
    </p:spTree>
    <p:extLst>
      <p:ext uri="{BB962C8B-B14F-4D97-AF65-F5344CB8AC3E}">
        <p14:creationId xmlns:p14="http://schemas.microsoft.com/office/powerpoint/2010/main" val="2565176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 I want to talk a little bit about Iteration and recursion</a:t>
            </a:r>
          </a:p>
          <a:p>
            <a:r>
              <a:rPr lang="en-US" dirty="0">
                <a:latin typeface="Arial"/>
                <a:ea typeface="MS Pゴシック"/>
                <a:cs typeface="Arial"/>
              </a:rPr>
              <a:t>They are two different approaches to solving problems in programming.</a:t>
            </a:r>
          </a:p>
          <a:p>
            <a:pPr marL="171450" indent="-171450">
              <a:buFont typeface="Arial"/>
              <a:buChar char="•"/>
            </a:pPr>
            <a:r>
              <a:rPr lang="en-US" dirty="0">
                <a:latin typeface="Arial"/>
                <a:ea typeface="MS Pゴシック"/>
                <a:cs typeface="Arial"/>
              </a:rPr>
              <a:t>Iteration involves using loops, such as </a:t>
            </a:r>
            <a:r>
              <a:rPr lang="en-US" b="1" dirty="0">
                <a:latin typeface="Arial"/>
                <a:ea typeface="MS Pゴシック"/>
                <a:cs typeface="Arial"/>
              </a:rPr>
              <a:t>for</a:t>
            </a:r>
            <a:r>
              <a:rPr lang="en-US" dirty="0">
                <a:latin typeface="Arial"/>
                <a:ea typeface="MS Pゴシック"/>
                <a:cs typeface="Arial"/>
              </a:rPr>
              <a:t> and </a:t>
            </a:r>
            <a:r>
              <a:rPr lang="en-US" b="1" dirty="0">
                <a:latin typeface="Arial"/>
                <a:ea typeface="MS Pゴシック"/>
                <a:cs typeface="Arial"/>
              </a:rPr>
              <a:t>while</a:t>
            </a:r>
            <a:r>
              <a:rPr lang="en-US" dirty="0">
                <a:latin typeface="Arial"/>
                <a:ea typeface="MS Pゴシック"/>
                <a:cs typeface="Arial"/>
              </a:rPr>
              <a:t> loops, to repeatedly execute a block of code until a certain condition is met.</a:t>
            </a:r>
          </a:p>
          <a:p>
            <a:pPr marL="171450" indent="-171450">
              <a:buFont typeface="Arial"/>
              <a:buChar char="•"/>
            </a:pPr>
            <a:r>
              <a:rPr lang="en-US" dirty="0">
                <a:latin typeface="Arial"/>
                <a:ea typeface="MS Pゴシック"/>
                <a:cs typeface="Arial"/>
              </a:rPr>
              <a:t>It follows a step-by-step approach, where the code is executed sequentially in a loop.</a:t>
            </a:r>
          </a:p>
          <a:p>
            <a:pPr marL="171450" indent="-171450">
              <a:buFont typeface="Arial"/>
              <a:buChar char="•"/>
            </a:pPr>
            <a:endParaRPr lang="en-US" dirty="0">
              <a:latin typeface="Arial"/>
              <a:ea typeface="MS Pゴシック"/>
              <a:cs typeface="Arial"/>
            </a:endParaRPr>
          </a:p>
          <a:p>
            <a:pPr marL="171450" indent="-171450">
              <a:buFont typeface="Arial"/>
              <a:buChar char="•"/>
            </a:pPr>
            <a:r>
              <a:rPr lang="en-US" dirty="0">
                <a:latin typeface="Arial"/>
                <a:ea typeface="MS Pゴシック"/>
                <a:cs typeface="Arial"/>
              </a:rPr>
              <a:t>Recursion involves a function calling itself to solve a problem by breaking it down into smaller, similar subproblems.</a:t>
            </a:r>
          </a:p>
          <a:p>
            <a:pPr marL="171450" indent="-171450">
              <a:buFont typeface="Arial"/>
              <a:buChar char="•"/>
            </a:pPr>
            <a:r>
              <a:rPr lang="en-US" dirty="0"/>
              <a:t>It follows a divide-and-conquer approach, where the problem is divided into smaller instances that are solved recursively.</a:t>
            </a:r>
            <a:endParaRPr lang="en-US" dirty="0">
              <a:cs typeface="Arial"/>
            </a:endParaRPr>
          </a:p>
          <a:p>
            <a:pPr marL="171450" indent="-171450">
              <a:buFont typeface="Arial"/>
              <a:buChar char="•"/>
            </a:pPr>
            <a:endParaRPr lang="en-US" dirty="0">
              <a:latin typeface="Arial"/>
              <a:ea typeface="MS Pゴシック"/>
              <a:cs typeface="Arial"/>
            </a:endParaRPr>
          </a:p>
          <a:p>
            <a:r>
              <a:rPr lang="en-US" dirty="0">
                <a:latin typeface="Arial"/>
                <a:ea typeface="MS Pゴシック"/>
                <a:cs typeface="Arial"/>
              </a:rPr>
              <a:t>For example, if we want to define a function to calculate the factorial</a:t>
            </a:r>
            <a:endParaRPr lang="en-US" dirty="0">
              <a:cs typeface="Arial"/>
            </a:endParaRPr>
          </a:p>
          <a:p>
            <a:r>
              <a:rPr lang="en-US" dirty="0">
                <a:latin typeface="Arial"/>
                <a:ea typeface="MS Pゴシック"/>
                <a:cs typeface="Arial"/>
              </a:rPr>
              <a:t>In the iterative approach, we use a </a:t>
            </a:r>
            <a:r>
              <a:rPr lang="en-US" b="1" dirty="0">
                <a:latin typeface="Arial"/>
                <a:ea typeface="MS Pゴシック"/>
                <a:cs typeface="Arial"/>
              </a:rPr>
              <a:t>for</a:t>
            </a:r>
            <a:r>
              <a:rPr lang="en-US" dirty="0">
                <a:latin typeface="Arial"/>
                <a:ea typeface="MS Pゴシック"/>
                <a:cs typeface="Arial"/>
              </a:rPr>
              <a:t> loop to iterate from 1 to </a:t>
            </a:r>
            <a:r>
              <a:rPr lang="en-US" b="1" dirty="0">
                <a:latin typeface="Arial"/>
                <a:ea typeface="MS Pゴシック"/>
                <a:cs typeface="Arial"/>
              </a:rPr>
              <a:t>n</a:t>
            </a:r>
            <a:r>
              <a:rPr lang="en-US" dirty="0">
                <a:latin typeface="Arial"/>
                <a:ea typeface="MS Pゴシック"/>
                <a:cs typeface="Arial"/>
              </a:rPr>
              <a:t>, multiplying the current number with the accumulating result. This way, we calculate the factorial iteratively by repeatedly updating the result variable.</a:t>
            </a:r>
          </a:p>
          <a:p>
            <a:r>
              <a:rPr lang="en-US" dirty="0">
                <a:latin typeface="Arial"/>
                <a:ea typeface="MS Pゴシック"/>
                <a:cs typeface="Arial"/>
              </a:rPr>
              <a:t>In the recursive approach, we define the base case where </a:t>
            </a:r>
            <a:r>
              <a:rPr lang="en-US" b="1" dirty="0">
                <a:latin typeface="Arial"/>
                <a:ea typeface="MS Pゴシック"/>
                <a:cs typeface="Arial"/>
              </a:rPr>
              <a:t>n</a:t>
            </a:r>
            <a:r>
              <a:rPr lang="en-US" dirty="0">
                <a:latin typeface="Arial"/>
                <a:ea typeface="MS Pゴシック"/>
                <a:cs typeface="Arial"/>
              </a:rPr>
              <a:t> is 0 or 1, and in all other cases, we call the </a:t>
            </a:r>
            <a:r>
              <a:rPr lang="en-US" b="1" dirty="0">
                <a:latin typeface="Arial"/>
                <a:ea typeface="MS Pゴシック"/>
                <a:cs typeface="Arial"/>
              </a:rPr>
              <a:t>factorial</a:t>
            </a:r>
            <a:r>
              <a:rPr lang="en-US" dirty="0">
                <a:latin typeface="Arial"/>
                <a:ea typeface="MS Pゴシック"/>
                <a:cs typeface="Arial"/>
              </a:rPr>
              <a:t> function with </a:t>
            </a:r>
            <a:r>
              <a:rPr lang="en-US" b="1" dirty="0">
                <a:latin typeface="Arial"/>
                <a:ea typeface="MS Pゴシック"/>
                <a:cs typeface="Arial"/>
              </a:rPr>
              <a:t>n - 1</a:t>
            </a:r>
            <a:r>
              <a:rPr lang="en-US" dirty="0">
                <a:latin typeface="Arial"/>
                <a:ea typeface="MS Pゴシック"/>
                <a:cs typeface="Arial"/>
              </a:rPr>
              <a:t> and multiply the current number </a:t>
            </a:r>
            <a:r>
              <a:rPr lang="en-US" b="1" dirty="0">
                <a:latin typeface="Arial"/>
                <a:ea typeface="MS Pゴシック"/>
                <a:cs typeface="Arial"/>
              </a:rPr>
              <a:t>n</a:t>
            </a:r>
            <a:r>
              <a:rPr lang="en-US" dirty="0">
                <a:latin typeface="Arial"/>
                <a:ea typeface="MS Pゴシック"/>
                <a:cs typeface="Arial"/>
              </a:rPr>
              <a:t> with the result of the recursive call. This way, we break down the factorial problem into smaller subproblems until we reach the base case.</a:t>
            </a:r>
          </a:p>
          <a:p>
            <a:endParaRPr lang="en-US" dirty="0">
              <a:cs typeface="Arial"/>
            </a:endParaRPr>
          </a:p>
          <a:p>
            <a:r>
              <a:rPr lang="en-US" dirty="0">
                <a:latin typeface="Arial"/>
                <a:ea typeface="MS Pゴシック"/>
                <a:cs typeface="Arial"/>
              </a:rPr>
              <a:t>And besides, from this example we can see that a function can be called from other functions, even itself. </a:t>
            </a:r>
            <a:endParaRPr lang="en-US" dirty="0">
              <a:cs typeface="Arial"/>
            </a:endParaRPr>
          </a:p>
          <a:p>
            <a:endParaRPr lang="en-US" dirty="0">
              <a:cs typeface="Arial"/>
            </a:endParaRP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69</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br>
              <a:rPr lang="en-US" dirty="0">
                <a:cs typeface="Arial"/>
              </a:rPr>
            </a:br>
            <a:r>
              <a:rPr lang="en-US" dirty="0">
                <a:latin typeface="Arial"/>
                <a:ea typeface="MS Pゴシック"/>
                <a:cs typeface="Arial"/>
              </a:rPr>
              <a:t>In Python, a class is a blueprint or a template for creating objects. </a:t>
            </a:r>
          </a:p>
          <a:p>
            <a:r>
              <a:rPr lang="en-US" dirty="0">
                <a:latin typeface="Arial"/>
                <a:ea typeface="MS Pゴシック"/>
                <a:cs typeface="Arial"/>
              </a:rPr>
              <a:t>It provides a way to define the structure, behavior, and attributes that objects of that class should have. </a:t>
            </a:r>
          </a:p>
          <a:p>
            <a:r>
              <a:rPr lang="en-US" dirty="0">
                <a:latin typeface="Arial"/>
                <a:ea typeface="MS Pゴシック"/>
                <a:cs typeface="Arial"/>
              </a:rPr>
              <a:t>Let's break down the concept of a class in Python:</a:t>
            </a:r>
            <a:endParaRPr lang="en-US" dirty="0"/>
          </a:p>
        </p:txBody>
      </p:sp>
      <p:sp>
        <p:nvSpPr>
          <p:cNvPr id="4" name="Slide Number Placeholder 3"/>
          <p:cNvSpPr>
            <a:spLocks noGrp="1"/>
          </p:cNvSpPr>
          <p:nvPr>
            <p:ph type="sldNum" sz="quarter" idx="5"/>
          </p:nvPr>
        </p:nvSpPr>
        <p:spPr/>
        <p:txBody>
          <a:bodyPr/>
          <a:lstStyle/>
          <a:p>
            <a:fld id="{192E0EA5-B342-43F9-B8F8-FC36FE37D320}" type="slidenum">
              <a:rPr lang="en-US" altLang="en-US"/>
              <a:t>70</a:t>
            </a:fld>
            <a:endParaRPr lang="en-US" altLang="en-US"/>
          </a:p>
        </p:txBody>
      </p:sp>
    </p:spTree>
    <p:extLst>
      <p:ext uri="{BB962C8B-B14F-4D97-AF65-F5344CB8AC3E}">
        <p14:creationId xmlns:p14="http://schemas.microsoft.com/office/powerpoint/2010/main" val="1338841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lgn="just">
              <a:spcBef>
                <a:spcPct val="20000"/>
              </a:spcBef>
              <a:buFont typeface="Arial"/>
              <a:buChar char="•"/>
            </a:pPr>
            <a:r>
              <a:rPr lang="en-US"/>
              <a:t>Class Definition:</a:t>
            </a:r>
          </a:p>
          <a:p>
            <a:pPr marL="628650" lvl="1" indent="-171450" algn="just">
              <a:spcBef>
                <a:spcPct val="20000"/>
              </a:spcBef>
              <a:buFont typeface="Arial"/>
              <a:buChar char="•"/>
            </a:pPr>
            <a:r>
              <a:rPr lang="en-US"/>
              <a:t>A class is defined using the </a:t>
            </a:r>
            <a:r>
              <a:rPr lang="en-US" b="1"/>
              <a:t>class</a:t>
            </a:r>
            <a:r>
              <a:rPr lang="en-US"/>
              <a:t> keyword followed by the name of the class.</a:t>
            </a:r>
          </a:p>
          <a:p>
            <a:pPr marL="628650" lvl="1" indent="-171450" algn="just">
              <a:spcBef>
                <a:spcPct val="20000"/>
              </a:spcBef>
              <a:buFont typeface="Arial"/>
              <a:buChar char="•"/>
            </a:pPr>
            <a:r>
              <a:rPr lang="en-US"/>
              <a:t>It serves as a blueprint that defines the properties and behaviors (methods) that objects of that class will possess.</a:t>
            </a:r>
          </a:p>
          <a:p>
            <a:pPr marL="628650" lvl="1" indent="-171450" algn="just">
              <a:spcBef>
                <a:spcPct val="20000"/>
              </a:spcBef>
              <a:buFont typeface="Arial"/>
              <a:buChar char="•"/>
            </a:pPr>
            <a:r>
              <a:rPr lang="en-US" dirty="0">
                <a:latin typeface="Arial"/>
                <a:ea typeface="MS Pゴシック"/>
                <a:cs typeface="Arial"/>
              </a:rPr>
              <a:t>For example, a class called </a:t>
            </a:r>
            <a:r>
              <a:rPr lang="en-US" b="1" dirty="0">
                <a:latin typeface="Arial"/>
                <a:ea typeface="MS Pゴシック"/>
                <a:cs typeface="Arial"/>
              </a:rPr>
              <a:t>Car</a:t>
            </a:r>
            <a:r>
              <a:rPr lang="en-US" dirty="0">
                <a:latin typeface="Arial"/>
                <a:ea typeface="MS Pゴシック"/>
                <a:cs typeface="Arial"/>
              </a:rPr>
              <a:t> can define properties like </a:t>
            </a:r>
            <a:r>
              <a:rPr lang="en-US" b="1" dirty="0">
                <a:latin typeface="Arial"/>
                <a:ea typeface="MS Pゴシック"/>
                <a:cs typeface="Arial"/>
              </a:rPr>
              <a:t>color</a:t>
            </a:r>
            <a:r>
              <a:rPr lang="en-US" dirty="0">
                <a:latin typeface="Arial"/>
                <a:ea typeface="MS Pゴシック"/>
                <a:cs typeface="Arial"/>
              </a:rPr>
              <a:t>, </a:t>
            </a:r>
            <a:r>
              <a:rPr lang="en-US" b="1" dirty="0">
                <a:latin typeface="Arial"/>
                <a:ea typeface="MS Pゴシック"/>
                <a:cs typeface="Arial"/>
              </a:rPr>
              <a:t>make</a:t>
            </a:r>
            <a:r>
              <a:rPr lang="en-US" dirty="0">
                <a:latin typeface="Arial"/>
                <a:ea typeface="MS Pゴシック"/>
                <a:cs typeface="Arial"/>
              </a:rPr>
              <a:t>, and </a:t>
            </a:r>
            <a:r>
              <a:rPr lang="en-US" b="1" dirty="0">
                <a:latin typeface="Arial"/>
                <a:ea typeface="MS Pゴシック"/>
                <a:cs typeface="Arial"/>
              </a:rPr>
              <a:t>model</a:t>
            </a:r>
            <a:r>
              <a:rPr lang="en-US" dirty="0">
                <a:latin typeface="Arial"/>
                <a:ea typeface="MS Pゴシック"/>
                <a:cs typeface="Arial"/>
              </a:rPr>
              <a:t>, as well as behaviors like </a:t>
            </a:r>
            <a:r>
              <a:rPr lang="en-US" b="1" dirty="0" err="1">
                <a:latin typeface="Arial"/>
                <a:ea typeface="MS Pゴシック"/>
                <a:cs typeface="Arial"/>
              </a:rPr>
              <a:t>start_engine</a:t>
            </a:r>
            <a:r>
              <a:rPr lang="en-US" b="1" dirty="0">
                <a:latin typeface="Arial"/>
                <a:ea typeface="MS Pゴシック"/>
                <a:cs typeface="Arial"/>
              </a:rPr>
              <a:t>()</a:t>
            </a:r>
            <a:r>
              <a:rPr lang="en-US" dirty="0">
                <a:latin typeface="Arial"/>
                <a:ea typeface="MS Pゴシック"/>
                <a:cs typeface="Arial"/>
              </a:rPr>
              <a:t> or </a:t>
            </a:r>
            <a:r>
              <a:rPr lang="en-US" b="1" dirty="0">
                <a:latin typeface="Arial"/>
                <a:ea typeface="MS Pゴシック"/>
                <a:cs typeface="Arial"/>
              </a:rPr>
              <a:t>accelerate()</a:t>
            </a:r>
            <a:r>
              <a:rPr lang="en-US" dirty="0">
                <a:latin typeface="Arial"/>
                <a:ea typeface="MS Pゴシック"/>
                <a:cs typeface="Arial"/>
              </a:rPr>
              <a:t>.</a:t>
            </a:r>
          </a:p>
        </p:txBody>
      </p:sp>
      <p:sp>
        <p:nvSpPr>
          <p:cNvPr id="4" name="Slide Number Placeholder 3"/>
          <p:cNvSpPr>
            <a:spLocks noGrp="1"/>
          </p:cNvSpPr>
          <p:nvPr>
            <p:ph type="sldNum" sz="quarter" idx="5"/>
          </p:nvPr>
        </p:nvSpPr>
        <p:spPr/>
        <p:txBody>
          <a:bodyPr/>
          <a:lstStyle/>
          <a:p>
            <a:fld id="{192E0EA5-B342-43F9-B8F8-FC36FE37D320}" type="slidenum">
              <a:rPr lang="en-US" altLang="en-US"/>
              <a:t>71</a:t>
            </a:fld>
            <a:endParaRPr lang="en-US" altLang="en-US"/>
          </a:p>
        </p:txBody>
      </p:sp>
    </p:spTree>
    <p:extLst>
      <p:ext uri="{BB962C8B-B14F-4D97-AF65-F5344CB8AC3E}">
        <p14:creationId xmlns:p14="http://schemas.microsoft.com/office/powerpoint/2010/main" val="14317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lgn="just">
              <a:spcBef>
                <a:spcPct val="20000"/>
              </a:spcBef>
              <a:buFont typeface="Arial"/>
              <a:buChar char="•"/>
            </a:pPr>
            <a:r>
              <a:rPr lang="en-US"/>
              <a:t>Objects and Instances:</a:t>
            </a:r>
            <a:endParaRPr lang="en-US" dirty="0"/>
          </a:p>
          <a:p>
            <a:pPr marL="628650" lvl="1" indent="-171450" algn="just">
              <a:spcBef>
                <a:spcPct val="20000"/>
              </a:spcBef>
              <a:buFont typeface="Arial"/>
              <a:buChar char="•"/>
            </a:pPr>
            <a:r>
              <a:rPr lang="en-US"/>
              <a:t>Once a class is defined, we can create objects or instances of that class.</a:t>
            </a:r>
          </a:p>
          <a:p>
            <a:pPr marL="628650" lvl="1" indent="-171450" algn="just">
              <a:spcBef>
                <a:spcPct val="20000"/>
              </a:spcBef>
              <a:buFont typeface="Arial"/>
              <a:buChar char="•"/>
            </a:pPr>
            <a:r>
              <a:rPr lang="en-US"/>
              <a:t>An object is an instance of a class, representing a specific occurrence or entity.</a:t>
            </a:r>
            <a:endParaRPr lang="en-US" dirty="0"/>
          </a:p>
          <a:p>
            <a:pPr marL="628650" lvl="1" indent="-171450" algn="just">
              <a:spcBef>
                <a:spcPct val="20000"/>
              </a:spcBef>
              <a:buFont typeface="Arial"/>
              <a:buChar char="•"/>
            </a:pPr>
            <a:r>
              <a:rPr lang="en-US"/>
              <a:t>For instance, we can create multiple instances of the </a:t>
            </a:r>
            <a:r>
              <a:rPr lang="en-US" b="1"/>
              <a:t>Car</a:t>
            </a:r>
            <a:r>
              <a:rPr lang="en-US"/>
              <a:t> class, each representing a different car with its own set of properties and behaviors.</a:t>
            </a:r>
            <a:endParaRPr lang="en-US" dirty="0"/>
          </a:p>
          <a:p>
            <a:pPr marL="171450" indent="-171450" algn="just">
              <a:spcBef>
                <a:spcPct val="20000"/>
              </a:spcBef>
              <a:buFont typeface="Arial,Sans-Serif"/>
              <a:buChar char="•"/>
            </a:pPr>
            <a:endParaRPr lang="en-US" dirty="0"/>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72</a:t>
            </a:fld>
            <a:endParaRPr lang="en-US" altLang="en-US"/>
          </a:p>
        </p:txBody>
      </p:sp>
    </p:spTree>
    <p:extLst>
      <p:ext uri="{BB962C8B-B14F-4D97-AF65-F5344CB8AC3E}">
        <p14:creationId xmlns:p14="http://schemas.microsoft.com/office/powerpoint/2010/main" val="1616053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lgn="just">
              <a:spcBef>
                <a:spcPct val="20000"/>
              </a:spcBef>
              <a:buFont typeface="Arial"/>
              <a:buChar char="•"/>
            </a:pPr>
            <a:r>
              <a:rPr lang="en-US" dirty="0">
                <a:latin typeface="Arial"/>
                <a:ea typeface="MS Pゴシック"/>
                <a:cs typeface="Arial"/>
              </a:rPr>
              <a:t>In this example, we define a class called </a:t>
            </a:r>
            <a:r>
              <a:rPr lang="en-US" b="1" dirty="0">
                <a:latin typeface="Arial"/>
                <a:ea typeface="MS Pゴシック"/>
                <a:cs typeface="Arial"/>
              </a:rPr>
              <a:t>Person</a:t>
            </a:r>
            <a:r>
              <a:rPr lang="en-US" dirty="0">
                <a:latin typeface="Arial"/>
                <a:ea typeface="MS Pゴシック"/>
                <a:cs typeface="Arial"/>
              </a:rPr>
              <a:t>. </a:t>
            </a:r>
            <a:endParaRPr lang="en-US"/>
          </a:p>
          <a:p>
            <a:pPr marL="171450" indent="-171450" algn="just">
              <a:spcBef>
                <a:spcPct val="20000"/>
              </a:spcBef>
              <a:buFont typeface="Arial"/>
              <a:buChar char="•"/>
            </a:pPr>
            <a:r>
              <a:rPr lang="en-US" dirty="0">
                <a:latin typeface="Arial"/>
                <a:ea typeface="MS Pゴシック"/>
                <a:cs typeface="Arial"/>
              </a:rPr>
              <a:t>The </a:t>
            </a:r>
            <a:r>
              <a:rPr lang="en-US" b="1" dirty="0">
                <a:latin typeface="Arial"/>
                <a:ea typeface="MS Pゴシック"/>
                <a:cs typeface="Arial"/>
              </a:rPr>
              <a:t>Person</a:t>
            </a:r>
            <a:r>
              <a:rPr lang="en-US" dirty="0">
                <a:latin typeface="Arial"/>
                <a:ea typeface="MS Pゴシック"/>
                <a:cs typeface="Arial"/>
              </a:rPr>
              <a:t> class has two attributes: </a:t>
            </a:r>
            <a:r>
              <a:rPr lang="en-US" b="1" dirty="0">
                <a:latin typeface="Arial"/>
                <a:ea typeface="MS Pゴシック"/>
                <a:cs typeface="Arial"/>
              </a:rPr>
              <a:t>name</a:t>
            </a:r>
            <a:r>
              <a:rPr lang="en-US" dirty="0">
                <a:latin typeface="Arial"/>
                <a:ea typeface="MS Pゴシック"/>
                <a:cs typeface="Arial"/>
              </a:rPr>
              <a:t> and </a:t>
            </a:r>
            <a:r>
              <a:rPr lang="en-US" b="1" dirty="0">
                <a:latin typeface="Arial"/>
                <a:ea typeface="MS Pゴシック"/>
                <a:cs typeface="Arial"/>
              </a:rPr>
              <a:t>age</a:t>
            </a:r>
            <a:r>
              <a:rPr lang="en-US" dirty="0">
                <a:latin typeface="Arial"/>
                <a:ea typeface="MS Pゴシック"/>
                <a:cs typeface="Arial"/>
              </a:rPr>
              <a:t>. </a:t>
            </a:r>
            <a:endParaRPr lang="en-US"/>
          </a:p>
          <a:p>
            <a:pPr marL="171450" indent="-171450" algn="just">
              <a:spcBef>
                <a:spcPct val="20000"/>
              </a:spcBef>
              <a:buFont typeface="Arial"/>
              <a:buChar char="•"/>
            </a:pPr>
            <a:r>
              <a:rPr lang="en-US" dirty="0">
                <a:latin typeface="Arial"/>
                <a:ea typeface="MS Pゴシック"/>
                <a:cs typeface="Arial"/>
              </a:rPr>
              <a:t>The </a:t>
            </a:r>
            <a:r>
              <a:rPr lang="en-US" b="1" dirty="0">
                <a:latin typeface="Arial"/>
                <a:ea typeface="MS Pゴシック"/>
                <a:cs typeface="Arial"/>
              </a:rPr>
              <a:t>__</a:t>
            </a:r>
            <a:r>
              <a:rPr lang="en-US" b="1" err="1">
                <a:latin typeface="Arial"/>
                <a:ea typeface="MS Pゴシック"/>
                <a:cs typeface="Arial"/>
              </a:rPr>
              <a:t>init</a:t>
            </a:r>
            <a:r>
              <a:rPr lang="en-US" b="1" dirty="0">
                <a:latin typeface="Arial"/>
                <a:ea typeface="MS Pゴシック"/>
                <a:cs typeface="Arial"/>
              </a:rPr>
              <a:t>__()</a:t>
            </a:r>
            <a:r>
              <a:rPr lang="en-US" dirty="0">
                <a:latin typeface="Arial"/>
                <a:ea typeface="MS Pゴシック"/>
                <a:cs typeface="Arial"/>
              </a:rPr>
              <a:t> method is a special method that gets called when an object is created from the class. </a:t>
            </a:r>
          </a:p>
          <a:p>
            <a:pPr marL="171450" indent="-171450" algn="just">
              <a:spcBef>
                <a:spcPct val="20000"/>
              </a:spcBef>
              <a:buFont typeface="Arial"/>
              <a:buChar char="•"/>
            </a:pPr>
            <a:r>
              <a:rPr lang="en-US" dirty="0">
                <a:latin typeface="Arial"/>
                <a:ea typeface="MS Pゴシック"/>
                <a:cs typeface="Arial"/>
              </a:rPr>
              <a:t>It takes the </a:t>
            </a:r>
            <a:r>
              <a:rPr lang="en-US" b="1" dirty="0">
                <a:latin typeface="Arial"/>
                <a:ea typeface="MS Pゴシック"/>
                <a:cs typeface="Arial"/>
              </a:rPr>
              <a:t>name</a:t>
            </a:r>
            <a:r>
              <a:rPr lang="en-US" dirty="0">
                <a:latin typeface="Arial"/>
                <a:ea typeface="MS Pゴシック"/>
                <a:cs typeface="Arial"/>
              </a:rPr>
              <a:t> and </a:t>
            </a:r>
            <a:r>
              <a:rPr lang="en-US" b="1" dirty="0">
                <a:latin typeface="Arial"/>
                <a:ea typeface="MS Pゴシック"/>
                <a:cs typeface="Arial"/>
              </a:rPr>
              <a:t>age</a:t>
            </a:r>
            <a:r>
              <a:rPr lang="en-US" dirty="0">
                <a:latin typeface="Arial"/>
                <a:ea typeface="MS Pゴシック"/>
                <a:cs typeface="Arial"/>
              </a:rPr>
              <a:t> arguments and assigns them to the corresponding attributes of the object.</a:t>
            </a:r>
            <a:endParaRPr lang="en-US">
              <a:cs typeface="Arial" panose="020B0604020202020204" pitchFamily="34" charset="0"/>
            </a:endParaRPr>
          </a:p>
          <a:p>
            <a:pPr algn="just"/>
            <a:br>
              <a:rPr lang="en-US" dirty="0">
                <a:cs typeface="Arial"/>
              </a:rPr>
            </a:br>
            <a:endParaRPr lang="en-US">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73</a:t>
            </a:fld>
            <a:endParaRPr lang="en-US" altLang="en-US"/>
          </a:p>
        </p:txBody>
      </p:sp>
    </p:spTree>
    <p:extLst>
      <p:ext uri="{BB962C8B-B14F-4D97-AF65-F5344CB8AC3E}">
        <p14:creationId xmlns:p14="http://schemas.microsoft.com/office/powerpoint/2010/main" val="195892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br>
              <a:rPr lang="en-US" dirty="0">
                <a:cs typeface="Arial"/>
              </a:rPr>
            </a:br>
            <a:r>
              <a:rPr lang="en-US" dirty="0">
                <a:latin typeface="Arial"/>
                <a:ea typeface="MS Pゴシック"/>
                <a:cs typeface="Arial"/>
              </a:rPr>
              <a:t>In Python, a function is a block of organized, reusable code that performs a specific task. </a:t>
            </a:r>
          </a:p>
          <a:p>
            <a:r>
              <a:rPr lang="en-US" dirty="0">
                <a:latin typeface="Arial"/>
                <a:ea typeface="MS Pゴシック"/>
                <a:cs typeface="Arial"/>
              </a:rPr>
              <a:t>It acts as a black box where you provide input, and it produces the desired output without needing to know the internal implementation details.</a:t>
            </a:r>
          </a:p>
          <a:p>
            <a:r>
              <a:rPr lang="en-US" dirty="0">
                <a:latin typeface="Arial"/>
                <a:ea typeface="MS Pゴシック"/>
                <a:cs typeface="Arial"/>
              </a:rPr>
              <a:t> Python provides a rich set of built-in functions, such as the </a:t>
            </a:r>
            <a:r>
              <a:rPr lang="en-US" b="1" dirty="0">
                <a:latin typeface="Arial"/>
                <a:ea typeface="MS Pゴシック"/>
                <a:cs typeface="Arial"/>
              </a:rPr>
              <a:t>print()</a:t>
            </a:r>
            <a:r>
              <a:rPr lang="en-US" dirty="0">
                <a:latin typeface="Arial"/>
                <a:ea typeface="MS Pゴシック"/>
                <a:cs typeface="Arial"/>
              </a:rPr>
              <a:t> function. These functions are readily available for use without requiring you to know their internal workings.</a:t>
            </a:r>
          </a:p>
          <a:p>
            <a:br>
              <a:rPr lang="en-US" dirty="0">
                <a:cs typeface="Arial"/>
              </a:rPr>
            </a:br>
            <a:r>
              <a:rPr lang="en-US" dirty="0">
                <a:latin typeface="Arial"/>
                <a:ea typeface="MS Pゴシック"/>
                <a:cs typeface="Arial"/>
              </a:rPr>
              <a:t>Using the </a:t>
            </a:r>
            <a:r>
              <a:rPr lang="en-US" b="1" dirty="0">
                <a:latin typeface="Arial"/>
                <a:ea typeface="MS Pゴシック"/>
                <a:cs typeface="Arial"/>
              </a:rPr>
              <a:t>print()</a:t>
            </a:r>
            <a:r>
              <a:rPr lang="en-US" dirty="0">
                <a:latin typeface="Arial"/>
                <a:ea typeface="MS Pゴシック"/>
                <a:cs typeface="Arial"/>
              </a:rPr>
              <a:t> function as an example, you can call it and pass the desired data as an argument, and it will display the output on the console. </a:t>
            </a:r>
            <a:endParaRPr lang="en-US"/>
          </a:p>
          <a:p>
            <a:r>
              <a:rPr lang="en-US" dirty="0">
                <a:latin typeface="Arial"/>
                <a:ea typeface="MS Pゴシック"/>
                <a:cs typeface="Arial"/>
              </a:rPr>
              <a:t>You don't need to worry about the underlying implementation details of how the data is printed or the technicalities of the console interaction. </a:t>
            </a:r>
          </a:p>
          <a:p>
            <a:r>
              <a:rPr lang="en-US" dirty="0">
                <a:latin typeface="Arial"/>
                <a:ea typeface="MS Pゴシック"/>
                <a:cs typeface="Arial"/>
              </a:rPr>
              <a:t>The function abstracts away those complexities, allowing you to focus on using it effectively.</a:t>
            </a:r>
          </a:p>
        </p:txBody>
      </p:sp>
      <p:sp>
        <p:nvSpPr>
          <p:cNvPr id="4" name="Slide Number Placeholder 3"/>
          <p:cNvSpPr>
            <a:spLocks noGrp="1"/>
          </p:cNvSpPr>
          <p:nvPr>
            <p:ph type="sldNum" sz="quarter" idx="5"/>
          </p:nvPr>
        </p:nvSpPr>
        <p:spPr/>
        <p:txBody>
          <a:bodyPr/>
          <a:lstStyle/>
          <a:p>
            <a:fld id="{192E0EA5-B342-43F9-B8F8-FC36FE37D320}" type="slidenum">
              <a:rPr lang="en-US" altLang="en-US"/>
              <a:t>56</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lgn="just">
              <a:buFont typeface="Arial,Sans-Serif"/>
              <a:buChar char="•"/>
            </a:pPr>
            <a:r>
              <a:rPr lang="en-US" dirty="0">
                <a:latin typeface="Arial"/>
                <a:ea typeface="MS Pゴシック"/>
                <a:cs typeface="Arial"/>
              </a:rPr>
              <a:t> The </a:t>
            </a:r>
            <a:r>
              <a:rPr lang="en-US" b="1" dirty="0">
                <a:latin typeface="Arial"/>
                <a:ea typeface="MS Pゴシック"/>
                <a:cs typeface="Arial"/>
              </a:rPr>
              <a:t>Person</a:t>
            </a:r>
            <a:r>
              <a:rPr lang="en-US" dirty="0">
                <a:latin typeface="Arial"/>
                <a:ea typeface="MS Pゴシック"/>
                <a:cs typeface="Arial"/>
              </a:rPr>
              <a:t> class also has a method called </a:t>
            </a:r>
            <a:r>
              <a:rPr lang="en-US" b="1" dirty="0">
                <a:latin typeface="Arial"/>
                <a:ea typeface="MS Pゴシック"/>
                <a:cs typeface="Arial"/>
              </a:rPr>
              <a:t>greet()</a:t>
            </a:r>
            <a:r>
              <a:rPr lang="en-US" dirty="0">
                <a:latin typeface="Arial"/>
                <a:ea typeface="MS Pゴシック"/>
                <a:cs typeface="Arial"/>
              </a:rPr>
              <a:t>. This method prints a greeting message using the </a:t>
            </a:r>
            <a:r>
              <a:rPr lang="en-US" b="1" dirty="0">
                <a:latin typeface="Arial"/>
                <a:ea typeface="MS Pゴシック"/>
                <a:cs typeface="Arial"/>
              </a:rPr>
              <a:t>name</a:t>
            </a:r>
            <a:r>
              <a:rPr lang="en-US" dirty="0">
                <a:latin typeface="Arial"/>
                <a:ea typeface="MS Pゴシック"/>
                <a:cs typeface="Arial"/>
              </a:rPr>
              <a:t> and </a:t>
            </a:r>
            <a:r>
              <a:rPr lang="en-US" b="1" dirty="0">
                <a:latin typeface="Arial"/>
                <a:ea typeface="MS Pゴシック"/>
                <a:cs typeface="Arial"/>
              </a:rPr>
              <a:t>age</a:t>
            </a:r>
            <a:r>
              <a:rPr lang="en-US" dirty="0">
                <a:latin typeface="Arial"/>
                <a:ea typeface="MS Pゴシック"/>
                <a:cs typeface="Arial"/>
              </a:rPr>
              <a:t> attributes of the object. </a:t>
            </a:r>
          </a:p>
          <a:p>
            <a:pPr marL="171450" indent="-171450" algn="just">
              <a:buFont typeface="Arial,Sans-Serif"/>
              <a:buChar char="•"/>
            </a:pPr>
            <a:r>
              <a:rPr lang="en-US" dirty="0">
                <a:latin typeface="Arial"/>
                <a:ea typeface="MS Pゴシック"/>
                <a:cs typeface="Arial"/>
              </a:rPr>
              <a:t> The </a:t>
            </a:r>
            <a:r>
              <a:rPr lang="en-US" b="1" dirty="0">
                <a:latin typeface="Arial"/>
                <a:ea typeface="MS Pゴシック"/>
                <a:cs typeface="Arial"/>
              </a:rPr>
              <a:t>self</a:t>
            </a:r>
            <a:r>
              <a:rPr lang="en-US" dirty="0">
                <a:latin typeface="Arial"/>
                <a:ea typeface="MS Pゴシック"/>
                <a:cs typeface="Arial"/>
              </a:rPr>
              <a:t> parameter refers to the instance of the class, allowing us to access its attributes and methods.</a:t>
            </a:r>
          </a:p>
          <a:p>
            <a:pPr algn="just">
              <a:spcBef>
                <a:spcPct val="20000"/>
              </a:spcBef>
            </a:pPr>
            <a:endParaRPr lang="en-US" dirty="0">
              <a:latin typeface="Arial"/>
              <a:ea typeface="MS Pゴシック"/>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74</a:t>
            </a:fld>
            <a:endParaRPr lang="en-US" altLang="en-US"/>
          </a:p>
        </p:txBody>
      </p:sp>
    </p:spTree>
    <p:extLst>
      <p:ext uri="{BB962C8B-B14F-4D97-AF65-F5344CB8AC3E}">
        <p14:creationId xmlns:p14="http://schemas.microsoft.com/office/powerpoint/2010/main" val="2961572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lgn="just">
              <a:spcBef>
                <a:spcPct val="20000"/>
              </a:spcBef>
              <a:buFont typeface="Arial"/>
              <a:buChar char="•"/>
            </a:pPr>
            <a:r>
              <a:rPr lang="en-US" dirty="0">
                <a:latin typeface="Arial"/>
                <a:ea typeface="MS Pゴシック"/>
                <a:cs typeface="Arial"/>
              </a:rPr>
              <a:t>We create an instance of the </a:t>
            </a:r>
            <a:r>
              <a:rPr lang="en-US" b="1" dirty="0">
                <a:latin typeface="Arial"/>
                <a:ea typeface="MS Pゴシック"/>
                <a:cs typeface="Arial"/>
              </a:rPr>
              <a:t>Person</a:t>
            </a:r>
            <a:r>
              <a:rPr lang="en-US" dirty="0">
                <a:latin typeface="Arial"/>
                <a:ea typeface="MS Pゴシック"/>
                <a:cs typeface="Arial"/>
              </a:rPr>
              <a:t> class called </a:t>
            </a:r>
            <a:r>
              <a:rPr lang="en-US" b="1" dirty="0">
                <a:latin typeface="Arial"/>
                <a:ea typeface="MS Pゴシック"/>
                <a:cs typeface="Arial"/>
              </a:rPr>
              <a:t>person1</a:t>
            </a:r>
            <a:r>
              <a:rPr lang="en-US">
                <a:latin typeface="Arial"/>
                <a:ea typeface="MS Pゴシック"/>
                <a:cs typeface="Arial"/>
              </a:rPr>
              <a:t> by calling the class as if it were a function. </a:t>
            </a:r>
            <a:endParaRPr lang="en-US"/>
          </a:p>
          <a:p>
            <a:pPr marL="171450" indent="-171450" algn="just">
              <a:spcBef>
                <a:spcPct val="20000"/>
              </a:spcBef>
              <a:buFont typeface="Arial"/>
              <a:buChar char="•"/>
            </a:pPr>
            <a:r>
              <a:rPr lang="en-US" dirty="0">
                <a:latin typeface="Arial"/>
                <a:ea typeface="MS Pゴシック"/>
                <a:cs typeface="Arial"/>
              </a:rPr>
              <a:t>We pass the values "Alice" and 25 as arguments to the </a:t>
            </a:r>
            <a:r>
              <a:rPr lang="en-US" b="1" dirty="0">
                <a:latin typeface="Arial"/>
                <a:ea typeface="MS Pゴシック"/>
                <a:cs typeface="Arial"/>
              </a:rPr>
              <a:t>__</a:t>
            </a:r>
            <a:r>
              <a:rPr lang="en-US" b="1" dirty="0" err="1">
                <a:latin typeface="Arial"/>
                <a:ea typeface="MS Pゴシック"/>
                <a:cs typeface="Arial"/>
              </a:rPr>
              <a:t>init</a:t>
            </a:r>
            <a:r>
              <a:rPr lang="en-US" b="1" dirty="0">
                <a:latin typeface="Arial"/>
                <a:ea typeface="MS Pゴシック"/>
                <a:cs typeface="Arial"/>
              </a:rPr>
              <a:t>__()</a:t>
            </a:r>
            <a:r>
              <a:rPr lang="en-US" dirty="0">
                <a:latin typeface="Arial"/>
                <a:ea typeface="MS Pゴシック"/>
                <a:cs typeface="Arial"/>
              </a:rPr>
              <a:t> method, which initializes the </a:t>
            </a:r>
            <a:r>
              <a:rPr lang="en-US" b="1" dirty="0">
                <a:latin typeface="Arial"/>
                <a:ea typeface="MS Pゴシック"/>
                <a:cs typeface="Arial"/>
              </a:rPr>
              <a:t>name</a:t>
            </a:r>
            <a:r>
              <a:rPr lang="en-US" dirty="0">
                <a:latin typeface="Arial"/>
                <a:ea typeface="MS Pゴシック"/>
                <a:cs typeface="Arial"/>
              </a:rPr>
              <a:t> and </a:t>
            </a:r>
            <a:r>
              <a:rPr lang="en-US" b="1" dirty="0">
                <a:latin typeface="Arial"/>
                <a:ea typeface="MS Pゴシック"/>
                <a:cs typeface="Arial"/>
              </a:rPr>
              <a:t>age</a:t>
            </a:r>
            <a:r>
              <a:rPr lang="en-US" dirty="0">
                <a:latin typeface="Arial"/>
                <a:ea typeface="MS Pゴシック"/>
                <a:cs typeface="Arial"/>
              </a:rPr>
              <a:t> attributes of the </a:t>
            </a:r>
            <a:r>
              <a:rPr lang="en-US" b="1" dirty="0">
                <a:latin typeface="Arial"/>
                <a:ea typeface="MS Pゴシック"/>
                <a:cs typeface="Arial"/>
              </a:rPr>
              <a:t>person1</a:t>
            </a:r>
            <a:r>
              <a:rPr lang="en-US" dirty="0">
                <a:latin typeface="Arial"/>
                <a:ea typeface="MS Pゴシック"/>
                <a:cs typeface="Arial"/>
              </a:rPr>
              <a:t> object.</a:t>
            </a:r>
            <a:endParaRPr lang="en-US" dirty="0">
              <a:cs typeface="Arial"/>
            </a:endParaRPr>
          </a:p>
          <a:p>
            <a:pPr marL="171450" indent="-171450" algn="just">
              <a:spcBef>
                <a:spcPct val="20000"/>
              </a:spcBef>
              <a:buFont typeface="Arial"/>
              <a:buChar char="•"/>
            </a:pPr>
            <a:r>
              <a:rPr lang="en-US" dirty="0"/>
              <a:t>We can then access the attributes of the </a:t>
            </a:r>
            <a:r>
              <a:rPr lang="en-US" b="1" dirty="0"/>
              <a:t>person1</a:t>
            </a:r>
            <a:r>
              <a:rPr lang="en-US" dirty="0"/>
              <a:t> object using dot notation (</a:t>
            </a:r>
            <a:r>
              <a:rPr lang="en-US" b="1" dirty="0"/>
              <a:t>person1.name</a:t>
            </a:r>
            <a:r>
              <a:rPr lang="en-US" dirty="0"/>
              <a:t>, </a:t>
            </a:r>
            <a:r>
              <a:rPr lang="en-US" b="1" dirty="0"/>
              <a:t>person1.age</a:t>
            </a:r>
            <a:r>
              <a:rPr lang="en-US" dirty="0"/>
              <a:t>). Finally, we call the </a:t>
            </a:r>
            <a:r>
              <a:rPr lang="en-US" b="1" dirty="0"/>
              <a:t>greet()</a:t>
            </a:r>
            <a:r>
              <a:rPr lang="en-US" dirty="0"/>
              <a:t> method of the </a:t>
            </a:r>
            <a:r>
              <a:rPr lang="en-US" b="1" dirty="0"/>
              <a:t>person1</a:t>
            </a:r>
            <a:r>
              <a:rPr lang="en-US" dirty="0"/>
              <a:t> object to print a greeting message using its attributes.</a:t>
            </a:r>
            <a:br>
              <a:rPr lang="en-US" dirty="0">
                <a:cs typeface="Arial"/>
              </a:rPr>
            </a:br>
            <a:endParaRPr lang="en-US">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75</a:t>
            </a:fld>
            <a:endParaRPr lang="en-US" altLang="en-US"/>
          </a:p>
        </p:txBody>
      </p:sp>
    </p:spTree>
    <p:extLst>
      <p:ext uri="{BB962C8B-B14F-4D97-AF65-F5344CB8AC3E}">
        <p14:creationId xmlns:p14="http://schemas.microsoft.com/office/powerpoint/2010/main" val="2415109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76</a:t>
            </a:fld>
            <a:endParaRPr lang="en-US" altLang="en-US"/>
          </a:p>
        </p:txBody>
      </p:sp>
    </p:spTree>
    <p:extLst>
      <p:ext uri="{BB962C8B-B14F-4D97-AF65-F5344CB8AC3E}">
        <p14:creationId xmlns:p14="http://schemas.microsoft.com/office/powerpoint/2010/main" val="2745087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77</a:t>
            </a:fld>
            <a:endParaRPr lang="en-US" altLang="en-US"/>
          </a:p>
        </p:txBody>
      </p:sp>
    </p:spTree>
    <p:extLst>
      <p:ext uri="{BB962C8B-B14F-4D97-AF65-F5344CB8AC3E}">
        <p14:creationId xmlns:p14="http://schemas.microsoft.com/office/powerpoint/2010/main" val="882910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br>
              <a:rPr lang="en-US" dirty="0">
                <a:cs typeface="Arial"/>
              </a:rPr>
            </a:br>
            <a:r>
              <a:rPr lang="en-US" dirty="0">
                <a:latin typeface="Arial"/>
                <a:ea typeface="MS Pゴシック"/>
                <a:cs typeface="Arial"/>
              </a:rPr>
              <a:t>In Python, a tuple is an ordered, immutable sequence of elements, enclosed in parentheses </a:t>
            </a:r>
            <a:r>
              <a:rPr lang="en-US" b="1" dirty="0">
                <a:latin typeface="Arial"/>
                <a:ea typeface="MS Pゴシック"/>
                <a:cs typeface="Arial"/>
              </a:rPr>
              <a:t>( )</a:t>
            </a:r>
            <a:r>
              <a:rPr lang="en-US" dirty="0">
                <a:latin typeface="Arial"/>
                <a:ea typeface="MS Pゴシック"/>
                <a:cs typeface="Arial"/>
              </a:rPr>
              <a:t>. </a:t>
            </a:r>
            <a:endParaRPr lang="en-US" dirty="0">
              <a:cs typeface="Arial" panose="020B0604020202020204" pitchFamily="34" charset="0"/>
            </a:endParaRPr>
          </a:p>
          <a:p>
            <a:r>
              <a:rPr lang="en-US">
                <a:latin typeface="Arial"/>
                <a:ea typeface="MS Pゴシック"/>
                <a:cs typeface="Arial"/>
              </a:rPr>
              <a:t>Tuples are similar to lists, which we will talk about later, but the key difference is that tuples cannot be modified once they are created. </a:t>
            </a:r>
          </a:p>
          <a:p>
            <a:r>
              <a:rPr lang="en-US" dirty="0">
                <a:latin typeface="Arial"/>
                <a:ea typeface="MS Pゴシック"/>
                <a:cs typeface="Arial"/>
              </a:rPr>
              <a:t>Tuples can contain elements of different data types, including numbers, strings, </a:t>
            </a:r>
            <a:r>
              <a:rPr lang="en-US" err="1">
                <a:latin typeface="Arial"/>
                <a:ea typeface="MS Pゴシック"/>
                <a:cs typeface="Arial"/>
              </a:rPr>
              <a:t>booleans</a:t>
            </a:r>
            <a:r>
              <a:rPr lang="en-US" dirty="0">
                <a:latin typeface="Arial"/>
                <a:ea typeface="MS Pゴシック"/>
                <a:cs typeface="Arial"/>
              </a:rPr>
              <a:t>, and even other tuples.</a:t>
            </a:r>
          </a:p>
          <a:p>
            <a:r>
              <a:rPr lang="en-US" dirty="0">
                <a:latin typeface="Arial"/>
                <a:ea typeface="MS Pゴシック"/>
                <a:cs typeface="Arial"/>
              </a:rPr>
              <a:t>Here is how to access elements within a tuple:</a:t>
            </a:r>
          </a:p>
          <a:p>
            <a:pPr marL="171450" indent="-171450">
              <a:buFont typeface="Arial"/>
              <a:buChar char="•"/>
            </a:pPr>
            <a:r>
              <a:rPr lang="en-US"/>
              <a:t>Individual elements in a tuple can be accessed using indexing.</a:t>
            </a:r>
            <a:endParaRPr lang="en-US">
              <a:cs typeface="Arial" panose="020B0604020202020204" pitchFamily="34" charset="0"/>
            </a:endParaRPr>
          </a:p>
          <a:p>
            <a:pPr marL="171450" indent="-171450">
              <a:buFont typeface="Arial"/>
              <a:buChar char="•"/>
            </a:pPr>
            <a:r>
              <a:rPr lang="en-US" dirty="0">
                <a:latin typeface="Arial"/>
                <a:ea typeface="MS Pゴシック"/>
                <a:cs typeface="Arial"/>
              </a:rPr>
              <a:t>Indexing starts at 0, so the first element is accessed with index 0, the second with index 1, and so on.</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78</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buFont typeface="Arial"/>
              <a:buChar char="•"/>
            </a:pPr>
            <a:r>
              <a:rPr lang="en-US" dirty="0">
                <a:latin typeface="Arial"/>
                <a:ea typeface="MS Pゴシック"/>
                <a:cs typeface="Arial"/>
              </a:rPr>
              <a:t>Tuple Packing and Unpacking can be used to easily swap variable values:</a:t>
            </a:r>
          </a:p>
          <a:p>
            <a:pPr marL="628650" lvl="1" indent="-171450">
              <a:buFont typeface="Arial"/>
              <a:buChar char="•"/>
            </a:pPr>
            <a:r>
              <a:rPr lang="en-US" dirty="0">
                <a:latin typeface="Arial"/>
                <a:ea typeface="MS Pゴシック"/>
                <a:cs typeface="Arial"/>
              </a:rPr>
              <a:t>Tuple packing refers to the process of creating a tuple by assigning multiple values to a single variable.</a:t>
            </a:r>
          </a:p>
          <a:p>
            <a:pPr marL="628650" lvl="1" indent="-171450">
              <a:buFont typeface="Arial"/>
              <a:buChar char="•"/>
            </a:pPr>
            <a:r>
              <a:rPr lang="en-US" dirty="0">
                <a:latin typeface="Arial"/>
                <a:ea typeface="MS Pゴシック"/>
                <a:cs typeface="Arial"/>
              </a:rPr>
              <a:t>Tuple unpacking allows assigning individual elements of a tuple to multiple variables at once.</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79</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In this example, we have a tuple called </a:t>
            </a:r>
            <a:r>
              <a:rPr lang="en-US" b="1" dirty="0">
                <a:latin typeface="Arial"/>
                <a:ea typeface="MS Pゴシック"/>
                <a:cs typeface="Arial"/>
              </a:rPr>
              <a:t>fruits</a:t>
            </a:r>
            <a:r>
              <a:rPr lang="en-US" dirty="0">
                <a:latin typeface="Arial"/>
                <a:ea typeface="MS Pゴシック"/>
                <a:cs typeface="Arial"/>
              </a:rPr>
              <a:t> that contains different types of fruits. We use a </a:t>
            </a:r>
            <a:r>
              <a:rPr lang="en-US" b="1" dirty="0">
                <a:latin typeface="Arial"/>
                <a:ea typeface="MS Pゴシック"/>
                <a:cs typeface="Arial"/>
              </a:rPr>
              <a:t>for</a:t>
            </a:r>
            <a:r>
              <a:rPr lang="en-US" dirty="0">
                <a:latin typeface="Arial"/>
                <a:ea typeface="MS Pゴシック"/>
                <a:cs typeface="Arial"/>
              </a:rPr>
              <a:t> loop to iterate over each element in the tuple. During each iteration, the current fruit is assigned to the variable </a:t>
            </a:r>
            <a:r>
              <a:rPr lang="en-US" b="1" dirty="0">
                <a:latin typeface="Arial"/>
                <a:ea typeface="MS Pゴシック"/>
                <a:cs typeface="Arial"/>
              </a:rPr>
              <a:t>fruit</a:t>
            </a:r>
            <a:r>
              <a:rPr lang="en-US" dirty="0">
                <a:latin typeface="Arial"/>
                <a:ea typeface="MS Pゴシック"/>
                <a:cs typeface="Arial"/>
              </a:rPr>
              <a:t>, and we print it. As a result, the output displays each fruit on a separate line.</a:t>
            </a:r>
          </a:p>
          <a:p>
            <a:r>
              <a:rPr lang="en-US" dirty="0">
                <a:latin typeface="Arial"/>
                <a:ea typeface="MS Pゴシック"/>
                <a:cs typeface="Arial"/>
              </a:rPr>
              <a:t>The </a:t>
            </a:r>
            <a:r>
              <a:rPr lang="en-US" b="1" dirty="0">
                <a:latin typeface="Arial"/>
                <a:ea typeface="MS Pゴシック"/>
                <a:cs typeface="Arial"/>
              </a:rPr>
              <a:t>for</a:t>
            </a:r>
            <a:r>
              <a:rPr lang="en-US" dirty="0">
                <a:latin typeface="Arial"/>
                <a:ea typeface="MS Pゴシック"/>
                <a:cs typeface="Arial"/>
              </a:rPr>
              <a:t> loop automatically iterates over all the elements in the tuple, allowing us to perform actions on each element individually. This approach is useful when we want to process or manipulate the elements of a tuple sequentially.</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80</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br>
              <a:rPr lang="en-US" dirty="0">
                <a:cs typeface="Arial"/>
              </a:rPr>
            </a:br>
            <a:r>
              <a:rPr lang="en-US" dirty="0">
                <a:latin typeface="Arial"/>
                <a:ea typeface="MS Pゴシック"/>
                <a:cs typeface="Arial"/>
              </a:rPr>
              <a:t>In Python, a list is a versatile and mutable data structure used to store an ordered collection of elements. </a:t>
            </a:r>
          </a:p>
          <a:p>
            <a:r>
              <a:rPr lang="en-US" dirty="0">
                <a:latin typeface="Arial"/>
                <a:ea typeface="MS Pゴシック"/>
                <a:cs typeface="Arial"/>
              </a:rPr>
              <a:t>Lists are enclosed in square brackets </a:t>
            </a:r>
            <a:r>
              <a:rPr lang="en-US" b="1" dirty="0">
                <a:latin typeface="Arial"/>
                <a:ea typeface="MS Pゴシック"/>
                <a:cs typeface="Arial"/>
              </a:rPr>
              <a:t>[ ]</a:t>
            </a:r>
            <a:r>
              <a:rPr lang="en-US" dirty="0">
                <a:latin typeface="Arial"/>
                <a:ea typeface="MS Pゴシック"/>
                <a:cs typeface="Arial"/>
              </a:rPr>
              <a:t> and can contain elements of different types. </a:t>
            </a:r>
            <a:endParaRPr lang="en-US">
              <a:cs typeface="Arial"/>
            </a:endParaRPr>
          </a:p>
          <a:p>
            <a:r>
              <a:rPr lang="en-US" dirty="0">
                <a:latin typeface="Arial"/>
                <a:ea typeface="MS Pゴシック"/>
                <a:cs typeface="Arial"/>
              </a:rPr>
              <a:t>The most significant difference is that the elements in list can be changed, while that is not allowed for tuple.</a:t>
            </a:r>
            <a:endParaRPr lang="en-US" dirty="0"/>
          </a:p>
        </p:txBody>
      </p:sp>
      <p:sp>
        <p:nvSpPr>
          <p:cNvPr id="4" name="Slide Number Placeholder 3"/>
          <p:cNvSpPr>
            <a:spLocks noGrp="1"/>
          </p:cNvSpPr>
          <p:nvPr>
            <p:ph type="sldNum" sz="quarter" idx="5"/>
          </p:nvPr>
        </p:nvSpPr>
        <p:spPr/>
        <p:txBody>
          <a:bodyPr/>
          <a:lstStyle/>
          <a:p>
            <a:fld id="{192E0EA5-B342-43F9-B8F8-FC36FE37D320}" type="slidenum">
              <a:rPr lang="en-US" altLang="en-US"/>
              <a:t>81</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 is an example of a list containing multiple types of elements. You can also access the elements within a list the same way as for tuples. </a:t>
            </a:r>
            <a:endParaRPr lang="en-US" dirty="0"/>
          </a:p>
        </p:txBody>
      </p:sp>
      <p:sp>
        <p:nvSpPr>
          <p:cNvPr id="4" name="Slide Number Placeholder 3"/>
          <p:cNvSpPr>
            <a:spLocks noGrp="1"/>
          </p:cNvSpPr>
          <p:nvPr>
            <p:ph type="sldNum" sz="quarter" idx="5"/>
          </p:nvPr>
        </p:nvSpPr>
        <p:spPr/>
        <p:txBody>
          <a:bodyPr/>
          <a:lstStyle/>
          <a:p>
            <a:fld id="{192E0EA5-B342-43F9-B8F8-FC36FE37D320}" type="slidenum">
              <a:rPr lang="en-US" altLang="en-US"/>
              <a:t>82</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Similarly, you can also loop over a list using for statement. In this example we want to compute the sum of elements of a list. We can write code like this:</a:t>
            </a:r>
            <a:br>
              <a:rPr lang="en-US" dirty="0">
                <a:cs typeface="Arial"/>
              </a:rPr>
            </a:br>
            <a:r>
              <a:rPr lang="en-US" dirty="0">
                <a:latin typeface="Arial"/>
                <a:ea typeface="MS Pゴシック"/>
                <a:cs typeface="Arial"/>
              </a:rPr>
              <a:t>In the given code, a variable </a:t>
            </a:r>
            <a:r>
              <a:rPr lang="en-US" b="1" dirty="0">
                <a:latin typeface="Arial"/>
                <a:ea typeface="MS Pゴシック"/>
                <a:cs typeface="Arial"/>
              </a:rPr>
              <a:t>total</a:t>
            </a:r>
            <a:r>
              <a:rPr lang="en-US" dirty="0">
                <a:latin typeface="Arial"/>
                <a:ea typeface="MS Pゴシック"/>
                <a:cs typeface="Arial"/>
              </a:rPr>
              <a:t> is initialized with a value of 0. </a:t>
            </a:r>
            <a:endParaRPr lang="en-US"/>
          </a:p>
          <a:p>
            <a:r>
              <a:rPr lang="en-US" dirty="0">
                <a:latin typeface="Arial"/>
                <a:ea typeface="MS Pゴシック"/>
                <a:cs typeface="Arial"/>
              </a:rPr>
              <a:t>Then, a </a:t>
            </a:r>
            <a:r>
              <a:rPr lang="en-US" b="1" dirty="0">
                <a:latin typeface="Arial"/>
                <a:ea typeface="MS Pゴシック"/>
                <a:cs typeface="Arial"/>
              </a:rPr>
              <a:t>for</a:t>
            </a:r>
            <a:r>
              <a:rPr lang="en-US" dirty="0">
                <a:latin typeface="Arial"/>
                <a:ea typeface="MS Pゴシック"/>
                <a:cs typeface="Arial"/>
              </a:rPr>
              <a:t> loop is used to iterate over the indices of the list </a:t>
            </a:r>
            <a:r>
              <a:rPr lang="en-US" b="1" dirty="0">
                <a:latin typeface="Arial"/>
                <a:ea typeface="MS Pゴシック"/>
                <a:cs typeface="Arial"/>
              </a:rPr>
              <a:t>L</a:t>
            </a:r>
            <a:r>
              <a:rPr lang="en-US" dirty="0">
                <a:latin typeface="Arial"/>
                <a:ea typeface="MS Pゴシック"/>
                <a:cs typeface="Arial"/>
              </a:rPr>
              <a:t>. Let's break down the code to understand it:</a:t>
            </a:r>
            <a:endParaRPr lang="en-US"/>
          </a:p>
          <a:p>
            <a:r>
              <a:rPr lang="en-US" b="1" dirty="0">
                <a:latin typeface="Arial"/>
                <a:ea typeface="MS Pゴシック"/>
                <a:cs typeface="Arial"/>
              </a:rPr>
              <a:t>range(</a:t>
            </a:r>
            <a:r>
              <a:rPr lang="en-US" b="1" err="1">
                <a:latin typeface="Arial"/>
                <a:ea typeface="MS Pゴシック"/>
                <a:cs typeface="Arial"/>
              </a:rPr>
              <a:t>len</a:t>
            </a:r>
            <a:r>
              <a:rPr lang="en-US" b="1" dirty="0">
                <a:latin typeface="Arial"/>
                <a:ea typeface="MS Pゴシック"/>
                <a:cs typeface="Arial"/>
              </a:rPr>
              <a:t>(L))</a:t>
            </a:r>
            <a:r>
              <a:rPr lang="en-US" dirty="0">
                <a:latin typeface="Arial"/>
                <a:ea typeface="MS Pゴシック"/>
                <a:cs typeface="Arial"/>
              </a:rPr>
              <a:t> generates a sequence of numbers from 0 to </a:t>
            </a:r>
            <a:r>
              <a:rPr lang="en-US" b="1" err="1">
                <a:latin typeface="Arial"/>
                <a:ea typeface="MS Pゴシック"/>
                <a:cs typeface="Arial"/>
              </a:rPr>
              <a:t>len</a:t>
            </a:r>
            <a:r>
              <a:rPr lang="en-US" b="1" dirty="0">
                <a:latin typeface="Arial"/>
                <a:ea typeface="MS Pゴシック"/>
                <a:cs typeface="Arial"/>
              </a:rPr>
              <a:t>(L)-1</a:t>
            </a:r>
            <a:r>
              <a:rPr lang="en-US" dirty="0">
                <a:latin typeface="Arial"/>
                <a:ea typeface="MS Pゴシック"/>
                <a:cs typeface="Arial"/>
              </a:rPr>
              <a:t>, which corresponds to the indices of the elements in the list.</a:t>
            </a:r>
            <a:br>
              <a:rPr lang="en-US" dirty="0">
                <a:latin typeface="Arial"/>
                <a:ea typeface="MS Pゴシック"/>
                <a:cs typeface="Arial"/>
              </a:rPr>
            </a:br>
            <a:r>
              <a:rPr lang="en-US" dirty="0">
                <a:latin typeface="Arial"/>
                <a:ea typeface="MS Pゴシック"/>
                <a:cs typeface="Arial"/>
              </a:rPr>
              <a:t>Inside the loop, the value of the element at index </a:t>
            </a:r>
            <a:r>
              <a:rPr lang="en-US" b="1" err="1">
                <a:latin typeface="Arial"/>
                <a:ea typeface="MS Pゴシック"/>
                <a:cs typeface="Arial"/>
              </a:rPr>
              <a:t>i</a:t>
            </a:r>
            <a:r>
              <a:rPr lang="en-US" dirty="0">
                <a:latin typeface="Arial"/>
                <a:ea typeface="MS Pゴシック"/>
                <a:cs typeface="Arial"/>
              </a:rPr>
              <a:t> in the list </a:t>
            </a:r>
            <a:r>
              <a:rPr lang="en-US" b="1" dirty="0">
                <a:latin typeface="Arial"/>
                <a:ea typeface="MS Pゴシック"/>
                <a:cs typeface="Arial"/>
              </a:rPr>
              <a:t>L</a:t>
            </a:r>
            <a:r>
              <a:rPr lang="en-US" dirty="0">
                <a:latin typeface="Arial"/>
                <a:ea typeface="MS Pゴシック"/>
                <a:cs typeface="Arial"/>
              </a:rPr>
              <a:t> is added to the </a:t>
            </a:r>
            <a:r>
              <a:rPr lang="en-US" b="1" dirty="0">
                <a:latin typeface="Arial"/>
                <a:ea typeface="MS Pゴシック"/>
                <a:cs typeface="Arial"/>
              </a:rPr>
              <a:t>total</a:t>
            </a:r>
            <a:r>
              <a:rPr lang="en-US" dirty="0">
                <a:latin typeface="Arial"/>
                <a:ea typeface="MS Pゴシック"/>
                <a:cs typeface="Arial"/>
              </a:rPr>
              <a:t>. This line accumulates the sum of all elements encountered so far.</a:t>
            </a:r>
          </a:p>
          <a:p>
            <a:r>
              <a:rPr lang="en-US" dirty="0">
                <a:latin typeface="Arial"/>
                <a:ea typeface="MS Pゴシック"/>
                <a:cs typeface="Arial"/>
              </a:rPr>
              <a:t>After each iteration, we use a </a:t>
            </a:r>
            <a:r>
              <a:rPr lang="en-US" b="1" dirty="0">
                <a:latin typeface="Arial"/>
                <a:ea typeface="MS Pゴシック"/>
                <a:cs typeface="Arial"/>
              </a:rPr>
              <a:t>print</a:t>
            </a:r>
            <a:r>
              <a:rPr lang="en-US" dirty="0">
                <a:latin typeface="Arial"/>
                <a:ea typeface="MS Pゴシック"/>
                <a:cs typeface="Arial"/>
              </a:rPr>
              <a:t> to show the final result.</a:t>
            </a:r>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83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Functions in Python allow you to write reusable pieces or chunks of code that can be called or invoked within a program. </a:t>
            </a:r>
          </a:p>
          <a:p>
            <a:r>
              <a:rPr lang="en-US" dirty="0">
                <a:latin typeface="Arial"/>
                <a:ea typeface="MS Pゴシック"/>
                <a:cs typeface="Arial"/>
              </a:rPr>
              <a:t>They are not executed in the program until they are specifically called. Each function has several characteristics. </a:t>
            </a:r>
          </a:p>
          <a:p>
            <a:r>
              <a:rPr lang="en-US" dirty="0">
                <a:latin typeface="Arial"/>
                <a:ea typeface="MS Pゴシック"/>
                <a:cs typeface="Arial"/>
              </a:rPr>
              <a:t>First, it has a name that serves as its identifier. This name is used to call the function and execute the code inside it. </a:t>
            </a:r>
            <a:endParaRPr lang="en-US">
              <a:cs typeface="Arial" panose="020B0604020202020204" pitchFamily="34" charset="0"/>
            </a:endParaRPr>
          </a:p>
          <a:p>
            <a:r>
              <a:rPr lang="en-US" dirty="0">
                <a:latin typeface="Arial"/>
                <a:ea typeface="MS Pゴシック"/>
                <a:cs typeface="Arial"/>
              </a:rPr>
              <a:t>Additionally, functions can have parameters, which are placeholders for the values or data that need to be passed to the function for processing. Parameters can be optional or required, depending on how the function is defined. </a:t>
            </a:r>
            <a:endParaRPr lang="en-US" dirty="0">
              <a:cs typeface="Arial"/>
            </a:endParaRPr>
          </a:p>
          <a:p>
            <a:r>
              <a:rPr lang="en-US" dirty="0">
                <a:latin typeface="Arial"/>
                <a:ea typeface="MS Pゴシック"/>
                <a:cs typeface="Arial"/>
              </a:rPr>
              <a:t>It is also recommended to include a docstring, which is an optional string that provides a description of the function's purpose, usage, and any additional details. </a:t>
            </a:r>
            <a:endParaRPr lang="en-US" dirty="0">
              <a:cs typeface="Arial"/>
            </a:endParaRPr>
          </a:p>
          <a:p>
            <a:r>
              <a:rPr lang="en-US" dirty="0">
                <a:latin typeface="Arial"/>
                <a:ea typeface="MS Pゴシック"/>
                <a:cs typeface="Arial"/>
              </a:rPr>
              <a:t>The body of the function contains the code that is executed when the function is called. </a:t>
            </a:r>
            <a:endParaRPr lang="en-US" dirty="0">
              <a:cs typeface="Arial"/>
            </a:endParaRPr>
          </a:p>
          <a:p>
            <a:r>
              <a:rPr lang="en-US" dirty="0">
                <a:latin typeface="Arial"/>
                <a:ea typeface="MS Pゴシック"/>
                <a:cs typeface="Arial"/>
              </a:rPr>
              <a:t>Finally, functions can return values, which can be zero or more, depending on the logic inside the function. </a:t>
            </a:r>
            <a:endParaRPr lang="en-US" dirty="0">
              <a:cs typeface="Arial"/>
            </a:endParaRPr>
          </a:p>
          <a:p>
            <a:r>
              <a:rPr lang="en-US" dirty="0">
                <a:latin typeface="Arial"/>
                <a:ea typeface="MS Pゴシック"/>
                <a:cs typeface="Arial"/>
              </a:rPr>
              <a:t>The return statement allows the function to send back data to the code that called it, allowing for further processing or utilization. </a:t>
            </a:r>
            <a:endParaRPr lang="en-US" dirty="0">
              <a:cs typeface="Arial"/>
            </a:endParaRP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57</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buFont typeface="Arial"/>
              <a:buChar char="•"/>
            </a:pPr>
            <a:r>
              <a:rPr lang="en-US" dirty="0">
                <a:latin typeface="Arial"/>
                <a:ea typeface="MS Pゴシック"/>
                <a:cs typeface="Arial"/>
              </a:rPr>
              <a:t>As lists are mutable, we can change the elements within a list</a:t>
            </a:r>
            <a:endParaRPr lang="en-US" dirty="0">
              <a:cs typeface="Arial"/>
            </a:endParaRPr>
          </a:p>
          <a:p>
            <a:pPr marL="171450" indent="-171450">
              <a:buFont typeface="Arial"/>
              <a:buChar char="•"/>
            </a:pPr>
            <a:r>
              <a:rPr lang="en-US" dirty="0">
                <a:latin typeface="Arial"/>
                <a:ea typeface="MS Pゴシック"/>
                <a:cs typeface="Arial"/>
              </a:rPr>
              <a:t>For example, here we change the second element in the list L to 5.</a:t>
            </a:r>
          </a:p>
          <a:p>
            <a:pPr marL="171450" indent="-171450">
              <a:buFont typeface="Arial"/>
              <a:buChar char="•"/>
            </a:pPr>
            <a:r>
              <a:rPr lang="en-US" dirty="0">
                <a:latin typeface="Arial"/>
                <a:ea typeface="MS Pゴシック"/>
                <a:cs typeface="Arial"/>
              </a:rPr>
              <a:t>Lists support various operations, including adding elements with </a:t>
            </a:r>
            <a:r>
              <a:rPr lang="en-US" b="1" dirty="0">
                <a:latin typeface="Arial"/>
                <a:ea typeface="MS Pゴシック"/>
                <a:cs typeface="Arial"/>
              </a:rPr>
              <a:t>append()</a:t>
            </a:r>
            <a:r>
              <a:rPr lang="en-US" dirty="0">
                <a:latin typeface="Arial"/>
                <a:ea typeface="MS Pゴシック"/>
                <a:cs typeface="Arial"/>
              </a:rPr>
              <a:t> or </a:t>
            </a:r>
            <a:r>
              <a:rPr lang="en-US" b="1" dirty="0">
                <a:latin typeface="Arial"/>
                <a:ea typeface="MS Pゴシック"/>
                <a:cs typeface="Arial"/>
              </a:rPr>
              <a:t>extend()</a:t>
            </a:r>
            <a:r>
              <a:rPr lang="en-US" dirty="0">
                <a:latin typeface="Arial"/>
                <a:ea typeface="MS Pゴシック"/>
                <a:cs typeface="Arial"/>
              </a:rPr>
              <a:t>, removing elements with </a:t>
            </a:r>
            <a:r>
              <a:rPr lang="en-US" b="1" dirty="0">
                <a:latin typeface="Arial"/>
                <a:ea typeface="MS Pゴシック"/>
                <a:cs typeface="Arial"/>
              </a:rPr>
              <a:t>remove()</a:t>
            </a:r>
            <a:r>
              <a:rPr lang="en-US" dirty="0">
                <a:latin typeface="Arial"/>
                <a:ea typeface="MS Pゴシック"/>
                <a:cs typeface="Arial"/>
              </a:rPr>
              <a:t> or </a:t>
            </a:r>
            <a:r>
              <a:rPr lang="en-US" b="1" dirty="0">
                <a:latin typeface="Arial"/>
                <a:ea typeface="MS Pゴシック"/>
                <a:cs typeface="Arial"/>
              </a:rPr>
              <a:t>pop()</a:t>
            </a:r>
            <a:r>
              <a:rPr lang="en-US" dirty="0">
                <a:latin typeface="Arial"/>
                <a:ea typeface="MS Pゴシック"/>
                <a:cs typeface="Arial"/>
              </a:rPr>
              <a:t>, and modifying elements by assignment. Which we will see later</a:t>
            </a:r>
            <a:endParaRPr lang="en-US" dirty="0"/>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84</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buFont typeface="Arial"/>
              <a:buChar char="•"/>
            </a:pPr>
            <a:r>
              <a:rPr lang="en-US" dirty="0">
                <a:latin typeface="Arial"/>
                <a:ea typeface="MS Pゴシック"/>
                <a:cs typeface="Arial"/>
              </a:rPr>
              <a:t>The </a:t>
            </a:r>
            <a:r>
              <a:rPr lang="en-US" b="1" dirty="0">
                <a:latin typeface="Arial"/>
                <a:ea typeface="MS Pゴシック"/>
                <a:cs typeface="Arial"/>
              </a:rPr>
              <a:t>append()</a:t>
            </a:r>
            <a:r>
              <a:rPr lang="en-US">
                <a:latin typeface="Arial"/>
                <a:ea typeface="MS Pゴシック"/>
                <a:cs typeface="Arial"/>
              </a:rPr>
              <a:t> method is used to add a single element to the end of a list.</a:t>
            </a:r>
            <a:endParaRPr lang="en-US"/>
          </a:p>
          <a:p>
            <a:pPr marL="171450" indent="-171450">
              <a:buFont typeface="Arial"/>
              <a:buChar char="•"/>
            </a:pPr>
            <a:r>
              <a:rPr lang="en-US" dirty="0">
                <a:latin typeface="Arial"/>
                <a:ea typeface="MS Pゴシック"/>
                <a:cs typeface="Arial"/>
              </a:rPr>
              <a:t>Syntax: </a:t>
            </a:r>
            <a:r>
              <a:rPr lang="en-US" b="1" err="1">
                <a:latin typeface="Arial"/>
                <a:ea typeface="MS Pゴシック"/>
                <a:cs typeface="Arial"/>
              </a:rPr>
              <a:t>list.append</a:t>
            </a:r>
            <a:r>
              <a:rPr lang="en-US" b="1">
                <a:latin typeface="Arial"/>
                <a:ea typeface="MS Pゴシック"/>
                <a:cs typeface="Arial"/>
              </a:rPr>
              <a:t>(element)</a:t>
            </a:r>
            <a:endParaRPr lang="en-US">
              <a:latin typeface="Arial"/>
              <a:ea typeface="MS Pゴシック"/>
              <a:cs typeface="Arial"/>
            </a:endParaRPr>
          </a:p>
          <a:p>
            <a:pPr marL="171450" indent="-171450">
              <a:buFont typeface="Arial"/>
              <a:buChar char="•"/>
            </a:pPr>
            <a:r>
              <a:rPr lang="en-US" dirty="0">
                <a:latin typeface="Arial"/>
                <a:ea typeface="MS Pゴシック"/>
                <a:cs typeface="Arial"/>
              </a:rPr>
              <a:t>Example: </a:t>
            </a:r>
            <a:r>
              <a:rPr lang="en-US" b="1" err="1">
                <a:latin typeface="Arial"/>
                <a:ea typeface="MS Pゴシック"/>
                <a:cs typeface="Arial"/>
              </a:rPr>
              <a:t>my_list</a:t>
            </a:r>
            <a:r>
              <a:rPr lang="en-US" b="1" dirty="0">
                <a:latin typeface="Arial"/>
                <a:ea typeface="MS Pゴシック"/>
                <a:cs typeface="Arial"/>
              </a:rPr>
              <a:t> = [1, 2, 3]</a:t>
            </a:r>
            <a:r>
              <a:rPr lang="en-US" dirty="0">
                <a:latin typeface="Arial"/>
                <a:ea typeface="MS Pゴシック"/>
                <a:cs typeface="Arial"/>
              </a:rPr>
              <a:t>; </a:t>
            </a:r>
            <a:r>
              <a:rPr lang="en-US" b="1" err="1">
                <a:latin typeface="Arial"/>
                <a:ea typeface="MS Pゴシック"/>
                <a:cs typeface="Arial"/>
              </a:rPr>
              <a:t>my_list.append</a:t>
            </a:r>
            <a:r>
              <a:rPr lang="en-US" b="1" dirty="0">
                <a:latin typeface="Arial"/>
                <a:ea typeface="MS Pゴシック"/>
                <a:cs typeface="Arial"/>
              </a:rPr>
              <a:t>(4)</a:t>
            </a:r>
            <a:r>
              <a:rPr lang="en-US" dirty="0">
                <a:latin typeface="Arial"/>
                <a:ea typeface="MS Pゴシック"/>
                <a:cs typeface="Arial"/>
              </a:rPr>
              <a:t> will result in </a:t>
            </a:r>
            <a:r>
              <a:rPr lang="en-US" b="1" err="1">
                <a:latin typeface="Arial"/>
                <a:ea typeface="MS Pゴシック"/>
                <a:cs typeface="Arial"/>
              </a:rPr>
              <a:t>my_list</a:t>
            </a:r>
            <a:r>
              <a:rPr lang="en-US" dirty="0">
                <a:latin typeface="Arial"/>
                <a:ea typeface="MS Pゴシック"/>
                <a:cs typeface="Arial"/>
              </a:rPr>
              <a:t> becoming </a:t>
            </a:r>
            <a:r>
              <a:rPr lang="en-US" b="1">
                <a:latin typeface="Arial"/>
                <a:ea typeface="MS Pゴシック"/>
                <a:cs typeface="Arial"/>
              </a:rPr>
              <a:t>[1, 2, 3, 4]</a:t>
            </a:r>
            <a:r>
              <a:rPr lang="en-US">
                <a:latin typeface="Arial"/>
                <a:ea typeface="MS Pゴシック"/>
                <a:cs typeface="Arial"/>
              </a:rPr>
              <a:t>.</a:t>
            </a:r>
          </a:p>
          <a:p>
            <a:pPr marL="171450" indent="-171450">
              <a:buFont typeface="Arial"/>
              <a:buChar char="•"/>
            </a:pPr>
            <a:r>
              <a:rPr lang="en-US">
                <a:latin typeface="Arial"/>
                <a:ea typeface="MS Pゴシック"/>
                <a:cs typeface="Arial"/>
              </a:rPr>
              <a:t>The </a:t>
            </a:r>
            <a:r>
              <a:rPr lang="en-US" b="1">
                <a:latin typeface="Arial"/>
                <a:ea typeface="MS Pゴシック"/>
                <a:cs typeface="Arial"/>
              </a:rPr>
              <a:t>append()</a:t>
            </a:r>
            <a:r>
              <a:rPr lang="en-US">
                <a:latin typeface="Arial"/>
                <a:ea typeface="MS Pゴシック"/>
                <a:cs typeface="Arial"/>
              </a:rPr>
              <a:t> method modifies the original list by adding the element at the end.</a:t>
            </a:r>
          </a:p>
          <a:p>
            <a:pPr marL="171450" indent="-171450">
              <a:buFont typeface="Arial"/>
              <a:buChar char="•"/>
            </a:pPr>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85</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buFont typeface="Arial"/>
              <a:buChar char="•"/>
            </a:pPr>
            <a:r>
              <a:rPr lang="en-US" dirty="0">
                <a:latin typeface="Arial"/>
                <a:ea typeface="MS Pゴシック"/>
                <a:cs typeface="Arial"/>
              </a:rPr>
              <a:t>The </a:t>
            </a:r>
            <a:r>
              <a:rPr lang="en-US" b="1" dirty="0">
                <a:latin typeface="Arial"/>
                <a:ea typeface="MS Pゴシック"/>
                <a:cs typeface="Arial"/>
              </a:rPr>
              <a:t>extend()</a:t>
            </a:r>
            <a:r>
              <a:rPr lang="en-US" dirty="0">
                <a:latin typeface="Arial"/>
                <a:ea typeface="MS Pゴシック"/>
                <a:cs typeface="Arial"/>
              </a:rPr>
              <a:t> method is used to add multiple elements to the end of a list.</a:t>
            </a:r>
          </a:p>
          <a:p>
            <a:pPr marL="171450" indent="-171450">
              <a:buFont typeface="Arial"/>
              <a:buChar char="•"/>
            </a:pPr>
            <a:r>
              <a:rPr lang="en-US" dirty="0">
                <a:latin typeface="Arial"/>
                <a:ea typeface="MS Pゴシック"/>
                <a:cs typeface="Arial"/>
              </a:rPr>
              <a:t>Syntax: </a:t>
            </a:r>
            <a:r>
              <a:rPr lang="en-US" b="1" dirty="0" err="1">
                <a:latin typeface="Arial"/>
                <a:ea typeface="MS Pゴシック"/>
                <a:cs typeface="Arial"/>
              </a:rPr>
              <a:t>list.extend</a:t>
            </a:r>
            <a:r>
              <a:rPr lang="en-US" b="1" dirty="0">
                <a:latin typeface="Arial"/>
                <a:ea typeface="MS Pゴシック"/>
                <a:cs typeface="Arial"/>
              </a:rPr>
              <a:t>(</a:t>
            </a:r>
            <a:r>
              <a:rPr lang="en-US" b="1" dirty="0" err="1">
                <a:latin typeface="Arial"/>
                <a:ea typeface="MS Pゴシック"/>
                <a:cs typeface="Arial"/>
              </a:rPr>
              <a:t>iterable</a:t>
            </a:r>
            <a:r>
              <a:rPr lang="en-US" b="1" dirty="0">
                <a:latin typeface="Arial"/>
                <a:ea typeface="MS Pゴシック"/>
                <a:cs typeface="Arial"/>
              </a:rPr>
              <a:t>)</a:t>
            </a:r>
            <a:endParaRPr lang="en-US" dirty="0">
              <a:latin typeface="Arial"/>
              <a:ea typeface="MS Pゴシック"/>
              <a:cs typeface="Arial"/>
            </a:endParaRPr>
          </a:p>
          <a:p>
            <a:pPr marL="171450" indent="-171450">
              <a:buFont typeface="Arial"/>
              <a:buChar char="•"/>
            </a:pPr>
            <a:r>
              <a:rPr lang="en-US" dirty="0">
                <a:latin typeface="Arial"/>
                <a:ea typeface="MS Pゴシック"/>
                <a:cs typeface="Arial"/>
              </a:rPr>
              <a:t>The </a:t>
            </a:r>
            <a:r>
              <a:rPr lang="en-US" b="1" dirty="0">
                <a:latin typeface="Arial"/>
                <a:ea typeface="MS Pゴシック"/>
                <a:cs typeface="Arial"/>
              </a:rPr>
              <a:t>extend()</a:t>
            </a:r>
            <a:r>
              <a:rPr lang="en-US" dirty="0">
                <a:latin typeface="Arial"/>
                <a:ea typeface="MS Pゴシック"/>
                <a:cs typeface="Arial"/>
              </a:rPr>
              <a:t> method takes an </a:t>
            </a:r>
            <a:r>
              <a:rPr lang="en-US" dirty="0" err="1">
                <a:latin typeface="Arial"/>
                <a:ea typeface="MS Pゴシック"/>
                <a:cs typeface="Arial"/>
              </a:rPr>
              <a:t>iterable</a:t>
            </a:r>
            <a:r>
              <a:rPr lang="en-US" dirty="0">
                <a:latin typeface="Arial"/>
                <a:ea typeface="MS Pゴシック"/>
                <a:cs typeface="Arial"/>
              </a:rPr>
              <a:t> (such as a list, tuple, or string) and adds each element individually to the end of the list.</a:t>
            </a:r>
          </a:p>
          <a:p>
            <a:endParaRPr lang="en-US" dirty="0">
              <a:cs typeface="Arial"/>
            </a:endParaRPr>
          </a:p>
          <a:p>
            <a:r>
              <a:rPr lang="en-US" dirty="0">
                <a:latin typeface="Arial"/>
                <a:ea typeface="MS Pゴシック"/>
                <a:cs typeface="Arial"/>
              </a:rPr>
              <a:t>It's important to note that both </a:t>
            </a:r>
            <a:r>
              <a:rPr lang="en-US" b="1" dirty="0">
                <a:latin typeface="Arial"/>
                <a:ea typeface="MS Pゴシック"/>
                <a:cs typeface="Arial"/>
              </a:rPr>
              <a:t>append()</a:t>
            </a:r>
            <a:r>
              <a:rPr lang="en-US" dirty="0">
                <a:latin typeface="Arial"/>
                <a:ea typeface="MS Pゴシック"/>
                <a:cs typeface="Arial"/>
              </a:rPr>
              <a:t> and </a:t>
            </a:r>
            <a:r>
              <a:rPr lang="en-US" b="1" dirty="0">
                <a:latin typeface="Arial"/>
                <a:ea typeface="MS Pゴシック"/>
                <a:cs typeface="Arial"/>
              </a:rPr>
              <a:t>extend()</a:t>
            </a:r>
            <a:r>
              <a:rPr lang="en-US" dirty="0">
                <a:latin typeface="Arial"/>
                <a:ea typeface="MS Pゴシック"/>
                <a:cs typeface="Arial"/>
              </a:rPr>
              <a:t> modify the original list in-place, meaning they directly modify the list object without returning a new list.</a:t>
            </a:r>
          </a:p>
        </p:txBody>
      </p:sp>
      <p:sp>
        <p:nvSpPr>
          <p:cNvPr id="4" name="Slide Number Placeholder 3"/>
          <p:cNvSpPr>
            <a:spLocks noGrp="1"/>
          </p:cNvSpPr>
          <p:nvPr>
            <p:ph type="sldNum" sz="quarter" idx="5"/>
          </p:nvPr>
        </p:nvSpPr>
        <p:spPr/>
        <p:txBody>
          <a:bodyPr/>
          <a:lstStyle/>
          <a:p>
            <a:fld id="{192E0EA5-B342-43F9-B8F8-FC36FE37D320}" type="slidenum">
              <a:rPr lang="en-US" altLang="en-US"/>
              <a:t>86</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Here's an introduction to three common methods used to remove elements from a list in Python: </a:t>
            </a:r>
            <a:r>
              <a:rPr lang="en-US" b="1" dirty="0">
                <a:latin typeface="Arial"/>
                <a:ea typeface="MS Pゴシック"/>
                <a:cs typeface="Arial"/>
              </a:rPr>
              <a:t>del</a:t>
            </a:r>
            <a:r>
              <a:rPr lang="en-US" dirty="0">
                <a:latin typeface="Arial"/>
                <a:ea typeface="MS Pゴシック"/>
                <a:cs typeface="Arial"/>
              </a:rPr>
              <a:t>, </a:t>
            </a:r>
            <a:r>
              <a:rPr lang="en-US" b="1" dirty="0">
                <a:latin typeface="Arial"/>
                <a:ea typeface="MS Pゴシック"/>
                <a:cs typeface="Arial"/>
              </a:rPr>
              <a:t>pop()</a:t>
            </a:r>
            <a:r>
              <a:rPr lang="en-US" dirty="0">
                <a:latin typeface="Arial"/>
                <a:ea typeface="MS Pゴシック"/>
                <a:cs typeface="Arial"/>
              </a:rPr>
              <a:t>, and </a:t>
            </a:r>
            <a:r>
              <a:rPr lang="en-US" b="1" dirty="0">
                <a:latin typeface="Arial"/>
                <a:ea typeface="MS Pゴシック"/>
                <a:cs typeface="Arial"/>
              </a:rPr>
              <a:t>remove()</a:t>
            </a:r>
            <a:r>
              <a:rPr lang="en-US" dirty="0">
                <a:latin typeface="Arial"/>
                <a:ea typeface="MS Pゴシック"/>
                <a:cs typeface="Arial"/>
              </a:rPr>
              <a:t>.</a:t>
            </a:r>
          </a:p>
          <a:p>
            <a:pPr marL="171450" indent="-171450">
              <a:buFont typeface="Arial"/>
              <a:buChar char="•"/>
            </a:pPr>
            <a:r>
              <a:rPr lang="en-US" b="1"/>
              <a:t>del</a:t>
            </a:r>
            <a:r>
              <a:rPr lang="en-US"/>
              <a:t> Statement:</a:t>
            </a:r>
          </a:p>
          <a:p>
            <a:pPr marL="628650" lvl="1" indent="-171450">
              <a:buFont typeface="Arial"/>
              <a:buChar char="•"/>
            </a:pPr>
            <a:r>
              <a:rPr lang="en-US"/>
              <a:t>The </a:t>
            </a:r>
            <a:r>
              <a:rPr lang="en-US" b="1"/>
              <a:t>del</a:t>
            </a:r>
            <a:r>
              <a:rPr lang="en-US"/>
              <a:t> statement allows you to remove elements from a list using the index.</a:t>
            </a:r>
          </a:p>
          <a:p>
            <a:pPr marL="628650" lvl="1" indent="-171450">
              <a:buFont typeface="Arial"/>
              <a:buChar char="•"/>
            </a:pPr>
            <a:r>
              <a:rPr lang="en-US" dirty="0">
                <a:latin typeface="Arial"/>
                <a:ea typeface="MS Pゴシック"/>
                <a:cs typeface="Arial"/>
              </a:rPr>
              <a:t>Syntax: </a:t>
            </a:r>
            <a:r>
              <a:rPr lang="en-US" b="1" dirty="0">
                <a:latin typeface="Arial"/>
                <a:ea typeface="MS Pゴシック"/>
                <a:cs typeface="Arial"/>
              </a:rPr>
              <a:t>del list[index]</a:t>
            </a:r>
            <a:endParaRPr lang="en-US" dirty="0">
              <a:latin typeface="Arial"/>
              <a:ea typeface="MS Pゴシック"/>
              <a:cs typeface="Arial"/>
            </a:endParaRP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del</a:t>
            </a:r>
            <a:r>
              <a:rPr lang="en-US" dirty="0">
                <a:latin typeface="Arial"/>
                <a:ea typeface="MS Pゴシック"/>
                <a:cs typeface="Arial"/>
              </a:rPr>
              <a:t> statement modifies the original list by deleting the element at the specified index.</a:t>
            </a:r>
          </a:p>
          <a:p>
            <a:pPr marL="171450" indent="-171450">
              <a:buFont typeface="Arial"/>
              <a:buChar char="•"/>
            </a:pPr>
            <a:r>
              <a:rPr lang="en-US" b="1" dirty="0">
                <a:latin typeface="Arial"/>
                <a:ea typeface="MS Pゴシック"/>
                <a:cs typeface="Arial"/>
              </a:rPr>
              <a:t>pop()</a:t>
            </a:r>
            <a:r>
              <a:rPr lang="en-US" dirty="0">
                <a:latin typeface="Arial"/>
                <a:ea typeface="MS Pゴシック"/>
                <a:cs typeface="Arial"/>
              </a:rPr>
              <a:t> Method:</a:t>
            </a: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pop()</a:t>
            </a:r>
            <a:r>
              <a:rPr lang="en-US" dirty="0">
                <a:latin typeface="Arial"/>
                <a:ea typeface="MS Pゴシック"/>
                <a:cs typeface="Arial"/>
              </a:rPr>
              <a:t> method removes and returns an element from a list based on the index.</a:t>
            </a:r>
          </a:p>
          <a:p>
            <a:pPr marL="628650" lvl="1" indent="-171450">
              <a:buFont typeface="Arial"/>
              <a:buChar char="•"/>
            </a:pPr>
            <a:r>
              <a:rPr lang="en-US" dirty="0">
                <a:latin typeface="Arial"/>
                <a:ea typeface="MS Pゴシック"/>
                <a:cs typeface="Arial"/>
              </a:rPr>
              <a:t>Syntax: </a:t>
            </a:r>
            <a:r>
              <a:rPr lang="en-US" b="1" dirty="0" err="1">
                <a:latin typeface="Arial"/>
                <a:ea typeface="MS Pゴシック"/>
                <a:cs typeface="Arial"/>
              </a:rPr>
              <a:t>list.pop</a:t>
            </a:r>
            <a:r>
              <a:rPr lang="en-US" b="1" dirty="0">
                <a:latin typeface="Arial"/>
                <a:ea typeface="MS Pゴシック"/>
                <a:cs typeface="Arial"/>
              </a:rPr>
              <a:t>(index)</a:t>
            </a:r>
            <a:endParaRPr lang="en-US" dirty="0">
              <a:latin typeface="Arial"/>
              <a:ea typeface="MS Pゴシック"/>
              <a:cs typeface="Arial"/>
            </a:endParaRPr>
          </a:p>
          <a:p>
            <a:pPr marL="628650" lvl="1" indent="-171450">
              <a:buFont typeface="Arial"/>
              <a:buChar char="•"/>
            </a:pPr>
            <a:r>
              <a:rPr lang="en-US"/>
              <a:t>If no index is specified, </a:t>
            </a:r>
            <a:r>
              <a:rPr lang="en-US" b="1"/>
              <a:t>pop()</a:t>
            </a:r>
            <a:r>
              <a:rPr lang="en-US"/>
              <a:t> removes and returns the last element in the list.</a:t>
            </a:r>
            <a:endParaRPr lang="en-US">
              <a:cs typeface="Arial" panose="020B0604020202020204" pitchFamily="34" charset="0"/>
            </a:endParaRP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pop()</a:t>
            </a:r>
            <a:r>
              <a:rPr lang="en-US" dirty="0">
                <a:latin typeface="Arial"/>
                <a:ea typeface="MS Pゴシック"/>
                <a:cs typeface="Arial"/>
              </a:rPr>
              <a:t> method modifies the original list by removing the specified element.</a:t>
            </a:r>
          </a:p>
          <a:p>
            <a:pPr marL="171450" indent="-171450">
              <a:buFont typeface="Arial"/>
              <a:buChar char="•"/>
            </a:pPr>
            <a:r>
              <a:rPr lang="en-US" b="1" dirty="0">
                <a:latin typeface="Arial"/>
                <a:ea typeface="MS Pゴシック"/>
                <a:cs typeface="Arial"/>
              </a:rPr>
              <a:t>remove()</a:t>
            </a:r>
            <a:r>
              <a:rPr lang="en-US" dirty="0">
                <a:latin typeface="Arial"/>
                <a:ea typeface="MS Pゴシック"/>
                <a:cs typeface="Arial"/>
              </a:rPr>
              <a:t> Method:</a:t>
            </a: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remove()</a:t>
            </a:r>
            <a:r>
              <a:rPr lang="en-US" dirty="0">
                <a:latin typeface="Arial"/>
                <a:ea typeface="MS Pゴシック"/>
                <a:cs typeface="Arial"/>
              </a:rPr>
              <a:t> method removes the first occurrence of a specified value from a list.</a:t>
            </a:r>
          </a:p>
          <a:p>
            <a:pPr marL="628650" lvl="1" indent="-171450">
              <a:buFont typeface="Arial"/>
              <a:buChar char="•"/>
            </a:pPr>
            <a:r>
              <a:rPr lang="en-US" dirty="0">
                <a:latin typeface="Arial"/>
                <a:ea typeface="MS Pゴシック"/>
                <a:cs typeface="Arial"/>
              </a:rPr>
              <a:t>Syntax: </a:t>
            </a:r>
            <a:r>
              <a:rPr lang="en-US" b="1" dirty="0" err="1">
                <a:latin typeface="Arial"/>
                <a:ea typeface="MS Pゴシック"/>
                <a:cs typeface="Arial"/>
              </a:rPr>
              <a:t>list.remove</a:t>
            </a:r>
            <a:r>
              <a:rPr lang="en-US" b="1" dirty="0">
                <a:latin typeface="Arial"/>
                <a:ea typeface="MS Pゴシック"/>
                <a:cs typeface="Arial"/>
              </a:rPr>
              <a:t>(value)</a:t>
            </a:r>
            <a:endParaRPr lang="en-US" dirty="0">
              <a:latin typeface="Arial"/>
              <a:ea typeface="MS Pゴシック"/>
              <a:cs typeface="Arial"/>
            </a:endParaRPr>
          </a:p>
          <a:p>
            <a:pPr marL="628650" lvl="1" indent="-171450">
              <a:buFont typeface="Arial"/>
              <a:buChar char="•"/>
            </a:pPr>
            <a:r>
              <a:rPr lang="en-US" dirty="0">
                <a:latin typeface="Arial"/>
                <a:ea typeface="MS Pゴシック"/>
                <a:cs typeface="Arial"/>
              </a:rPr>
              <a:t>If the value is not found in the list, a </a:t>
            </a:r>
            <a:r>
              <a:rPr lang="en-US" b="1" dirty="0" err="1">
                <a:latin typeface="Arial"/>
                <a:ea typeface="MS Pゴシック"/>
                <a:cs typeface="Arial"/>
              </a:rPr>
              <a:t>ValueError</a:t>
            </a:r>
            <a:r>
              <a:rPr lang="en-US" dirty="0">
                <a:latin typeface="Arial"/>
                <a:ea typeface="MS Pゴシック"/>
                <a:cs typeface="Arial"/>
              </a:rPr>
              <a:t> is raised.</a:t>
            </a: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remove()</a:t>
            </a:r>
            <a:r>
              <a:rPr lang="en-US" dirty="0">
                <a:latin typeface="Arial"/>
                <a:ea typeface="MS Pゴシック"/>
                <a:cs typeface="Arial"/>
              </a:rPr>
              <a:t> method modifies the original list by deleting the specified value</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87</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88</a:t>
            </a:fld>
            <a:endParaRPr lang="en-US" altLang="en-US"/>
          </a:p>
        </p:txBody>
      </p:sp>
    </p:spTree>
    <p:extLst>
      <p:ext uri="{BB962C8B-B14F-4D97-AF65-F5344CB8AC3E}">
        <p14:creationId xmlns:p14="http://schemas.microsoft.com/office/powerpoint/2010/main" val="3516685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Here's an introduction to the </a:t>
            </a:r>
            <a:r>
              <a:rPr lang="en-US" b="1" dirty="0">
                <a:latin typeface="Arial"/>
                <a:ea typeface="MS Pゴシック"/>
                <a:cs typeface="Arial"/>
              </a:rPr>
              <a:t>join()</a:t>
            </a:r>
            <a:r>
              <a:rPr lang="en-US" dirty="0">
                <a:latin typeface="Arial"/>
                <a:ea typeface="MS Pゴシック"/>
                <a:cs typeface="Arial"/>
              </a:rPr>
              <a:t> and </a:t>
            </a:r>
            <a:r>
              <a:rPr lang="en-US" b="1" dirty="0">
                <a:latin typeface="Arial"/>
                <a:ea typeface="MS Pゴシック"/>
                <a:cs typeface="Arial"/>
              </a:rPr>
              <a:t>split()</a:t>
            </a:r>
            <a:r>
              <a:rPr lang="en-US" dirty="0">
                <a:latin typeface="Arial"/>
                <a:ea typeface="MS Pゴシック"/>
                <a:cs typeface="Arial"/>
              </a:rPr>
              <a:t> methods in Python for converting between lists and strings:</a:t>
            </a:r>
          </a:p>
          <a:p>
            <a:pPr marL="171450" indent="-171450">
              <a:buFont typeface="Arial"/>
              <a:buChar char="•"/>
            </a:pPr>
            <a:r>
              <a:rPr lang="en-US" b="1" dirty="0">
                <a:latin typeface="Arial"/>
                <a:ea typeface="MS Pゴシック"/>
                <a:cs typeface="Arial"/>
              </a:rPr>
              <a:t>split()</a:t>
            </a:r>
            <a:r>
              <a:rPr lang="en-US" dirty="0">
                <a:latin typeface="Arial"/>
                <a:ea typeface="MS Pゴシック"/>
                <a:cs typeface="Arial"/>
              </a:rPr>
              <a:t> Method:</a:t>
            </a: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split()</a:t>
            </a:r>
            <a:r>
              <a:rPr lang="en-US" dirty="0">
                <a:latin typeface="Arial"/>
                <a:ea typeface="MS Pゴシック"/>
                <a:cs typeface="Arial"/>
              </a:rPr>
              <a:t> method is used to split a string into a list of substrings based on a delimiter.</a:t>
            </a:r>
          </a:p>
          <a:p>
            <a:pPr marL="628650" lvl="1" indent="-171450">
              <a:buFont typeface="Arial"/>
              <a:buChar char="•"/>
            </a:pPr>
            <a:r>
              <a:rPr lang="en-US" dirty="0">
                <a:latin typeface="Arial"/>
                <a:ea typeface="MS Pゴシック"/>
                <a:cs typeface="Arial"/>
              </a:rPr>
              <a:t>Syntax: </a:t>
            </a:r>
            <a:r>
              <a:rPr lang="en-US" b="1" dirty="0" err="1">
                <a:latin typeface="Arial"/>
                <a:ea typeface="MS Pゴシック"/>
                <a:cs typeface="Arial"/>
              </a:rPr>
              <a:t>string.split</a:t>
            </a:r>
            <a:r>
              <a:rPr lang="en-US" b="1" dirty="0">
                <a:latin typeface="Arial"/>
                <a:ea typeface="MS Pゴシック"/>
                <a:cs typeface="Arial"/>
              </a:rPr>
              <a:t>(separator)</a:t>
            </a:r>
            <a:endParaRPr lang="en-US" dirty="0">
              <a:latin typeface="Arial"/>
              <a:ea typeface="MS Pゴシック"/>
              <a:cs typeface="Arial"/>
            </a:endParaRP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split()</a:t>
            </a:r>
            <a:r>
              <a:rPr lang="en-US" dirty="0">
                <a:latin typeface="Arial"/>
                <a:ea typeface="MS Pゴシック"/>
                <a:cs typeface="Arial"/>
              </a:rPr>
              <a:t> method divides the string at each occurrence of the </a:t>
            </a:r>
            <a:r>
              <a:rPr lang="en-US" b="1" dirty="0">
                <a:latin typeface="Arial"/>
                <a:ea typeface="MS Pゴシック"/>
                <a:cs typeface="Arial"/>
              </a:rPr>
              <a:t>separator</a:t>
            </a:r>
            <a:r>
              <a:rPr lang="en-US" dirty="0">
                <a:latin typeface="Arial"/>
                <a:ea typeface="MS Pゴシック"/>
                <a:cs typeface="Arial"/>
              </a:rPr>
              <a:t> and returns a list of substrings.</a:t>
            </a:r>
          </a:p>
          <a:p>
            <a:pPr marL="628650" lvl="1" indent="-171450">
              <a:buFont typeface="Arial"/>
              <a:buChar char="•"/>
            </a:pPr>
            <a:r>
              <a:rPr lang="en-US" dirty="0">
                <a:latin typeface="Arial"/>
                <a:ea typeface="MS Pゴシック"/>
                <a:cs typeface="Arial"/>
              </a:rPr>
              <a:t>If no </a:t>
            </a:r>
            <a:r>
              <a:rPr lang="en-US" b="1" dirty="0">
                <a:latin typeface="Arial"/>
                <a:ea typeface="MS Pゴシック"/>
                <a:cs typeface="Arial"/>
              </a:rPr>
              <a:t>separator</a:t>
            </a:r>
            <a:r>
              <a:rPr lang="en-US" dirty="0">
                <a:latin typeface="Arial"/>
                <a:ea typeface="MS Pゴシック"/>
                <a:cs typeface="Arial"/>
              </a:rPr>
              <a:t> is provided, the </a:t>
            </a:r>
            <a:r>
              <a:rPr lang="en-US" b="1" dirty="0">
                <a:latin typeface="Arial"/>
                <a:ea typeface="MS Pゴシック"/>
                <a:cs typeface="Arial"/>
              </a:rPr>
              <a:t>split()</a:t>
            </a:r>
            <a:r>
              <a:rPr lang="en-US" dirty="0">
                <a:latin typeface="Arial"/>
                <a:ea typeface="MS Pゴシック"/>
                <a:cs typeface="Arial"/>
              </a:rPr>
              <a:t> method splits the string by whitespace characters by default.</a:t>
            </a:r>
          </a:p>
          <a:p>
            <a:pPr marL="171450" indent="-171450">
              <a:buFont typeface="Arial"/>
              <a:buChar char="•"/>
            </a:pPr>
            <a:r>
              <a:rPr lang="en-US" b="1" dirty="0">
                <a:latin typeface="Arial"/>
                <a:ea typeface="MS Pゴシック"/>
                <a:cs typeface="Arial"/>
              </a:rPr>
              <a:t>join()</a:t>
            </a:r>
            <a:r>
              <a:rPr lang="en-US" dirty="0">
                <a:latin typeface="Arial"/>
                <a:ea typeface="MS Pゴシック"/>
                <a:cs typeface="Arial"/>
              </a:rPr>
              <a:t> Method:</a:t>
            </a: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join()</a:t>
            </a:r>
            <a:r>
              <a:rPr lang="en-US" dirty="0">
                <a:latin typeface="Arial"/>
                <a:ea typeface="MS Pゴシック"/>
                <a:cs typeface="Arial"/>
              </a:rPr>
              <a:t> method is used to concatenate elements of an </a:t>
            </a:r>
            <a:r>
              <a:rPr lang="en-US" dirty="0" err="1">
                <a:latin typeface="Arial"/>
                <a:ea typeface="MS Pゴシック"/>
                <a:cs typeface="Arial"/>
              </a:rPr>
              <a:t>iterable</a:t>
            </a:r>
            <a:r>
              <a:rPr lang="en-US" dirty="0">
                <a:latin typeface="Arial"/>
                <a:ea typeface="MS Pゴシック"/>
                <a:cs typeface="Arial"/>
              </a:rPr>
              <a:t> (such as a list) into a single string.</a:t>
            </a:r>
          </a:p>
          <a:p>
            <a:pPr marL="628650" lvl="1" indent="-171450">
              <a:buFont typeface="Arial"/>
              <a:buChar char="•"/>
            </a:pPr>
            <a:r>
              <a:rPr lang="en-US" dirty="0">
                <a:latin typeface="Arial"/>
                <a:ea typeface="MS Pゴシック"/>
                <a:cs typeface="Arial"/>
              </a:rPr>
              <a:t>Syntax: </a:t>
            </a:r>
            <a:r>
              <a:rPr lang="en-US" b="1" dirty="0" err="1">
                <a:latin typeface="Arial"/>
                <a:ea typeface="MS Pゴシック"/>
                <a:cs typeface="Arial"/>
              </a:rPr>
              <a:t>separator.join</a:t>
            </a:r>
            <a:r>
              <a:rPr lang="en-US" b="1" dirty="0">
                <a:latin typeface="Arial"/>
                <a:ea typeface="MS Pゴシック"/>
                <a:cs typeface="Arial"/>
              </a:rPr>
              <a:t>(</a:t>
            </a:r>
            <a:r>
              <a:rPr lang="en-US" b="1" dirty="0" err="1">
                <a:latin typeface="Arial"/>
                <a:ea typeface="MS Pゴシック"/>
                <a:cs typeface="Arial"/>
              </a:rPr>
              <a:t>iterable</a:t>
            </a:r>
            <a:r>
              <a:rPr lang="en-US" b="1" dirty="0">
                <a:latin typeface="Arial"/>
                <a:ea typeface="MS Pゴシック"/>
                <a:cs typeface="Arial"/>
              </a:rPr>
              <a:t>)</a:t>
            </a:r>
            <a:endParaRPr lang="en-US">
              <a:latin typeface="Arial"/>
              <a:ea typeface="MS Pゴシック"/>
              <a:cs typeface="Arial"/>
            </a:endParaRP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join()</a:t>
            </a:r>
            <a:r>
              <a:rPr lang="en-US" dirty="0">
                <a:latin typeface="Arial"/>
                <a:ea typeface="MS Pゴシック"/>
                <a:cs typeface="Arial"/>
              </a:rPr>
              <a:t> method takes an </a:t>
            </a:r>
            <a:r>
              <a:rPr lang="en-US" dirty="0" err="1">
                <a:latin typeface="Arial"/>
                <a:ea typeface="MS Pゴシック"/>
                <a:cs typeface="Arial"/>
              </a:rPr>
              <a:t>iterable</a:t>
            </a:r>
            <a:r>
              <a:rPr lang="en-US" dirty="0">
                <a:latin typeface="Arial"/>
                <a:ea typeface="MS Pゴシック"/>
                <a:cs typeface="Arial"/>
              </a:rPr>
              <a:t> as an argument and concatenates its elements using the specified </a:t>
            </a:r>
            <a:r>
              <a:rPr lang="en-US" b="1" dirty="0">
                <a:latin typeface="Arial"/>
                <a:ea typeface="MS Pゴシック"/>
                <a:cs typeface="Arial"/>
              </a:rPr>
              <a:t>separator</a:t>
            </a:r>
            <a:r>
              <a:rPr lang="en-US" dirty="0">
                <a:latin typeface="Arial"/>
                <a:ea typeface="MS Pゴシック"/>
                <a:cs typeface="Arial"/>
              </a:rPr>
              <a:t>.</a:t>
            </a: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separator</a:t>
            </a:r>
            <a:r>
              <a:rPr lang="en-US" dirty="0">
                <a:latin typeface="Arial"/>
                <a:ea typeface="MS Pゴシック"/>
                <a:cs typeface="Arial"/>
              </a:rPr>
              <a:t> can be an empty string (</a:t>
            </a:r>
            <a:r>
              <a:rPr lang="en-US" b="1" dirty="0">
                <a:latin typeface="Arial"/>
                <a:ea typeface="MS Pゴシック"/>
                <a:cs typeface="Arial"/>
              </a:rPr>
              <a:t>''</a:t>
            </a:r>
            <a:r>
              <a:rPr lang="en-US" dirty="0">
                <a:latin typeface="Arial"/>
                <a:ea typeface="MS Pゴシック"/>
                <a:cs typeface="Arial"/>
              </a:rPr>
              <a:t>) or any desired character or string.</a:t>
            </a:r>
          </a:p>
          <a:p>
            <a:endParaRPr lang="en-US" dirty="0">
              <a:cs typeface="Arial"/>
            </a:endParaRPr>
          </a:p>
          <a:p>
            <a:r>
              <a:rPr lang="en-US" dirty="0">
                <a:latin typeface="Arial"/>
                <a:ea typeface="MS Pゴシック"/>
                <a:cs typeface="Arial"/>
              </a:rPr>
              <a:t>These methods are useful for converting between lists and strings in Python</a:t>
            </a:r>
          </a:p>
        </p:txBody>
      </p:sp>
      <p:sp>
        <p:nvSpPr>
          <p:cNvPr id="4" name="Slide Number Placeholder 3"/>
          <p:cNvSpPr>
            <a:spLocks noGrp="1"/>
          </p:cNvSpPr>
          <p:nvPr>
            <p:ph type="sldNum" sz="quarter" idx="5"/>
          </p:nvPr>
        </p:nvSpPr>
        <p:spPr/>
        <p:txBody>
          <a:bodyPr/>
          <a:lstStyle/>
          <a:p>
            <a:fld id="{192E0EA5-B342-43F9-B8F8-FC36FE37D320}" type="slidenum">
              <a:rPr lang="en-US" altLang="en-US"/>
              <a:t>89</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Here's a brief introduction to three common operations for manipulating lists in Python: </a:t>
            </a:r>
            <a:r>
              <a:rPr lang="en-US" b="1" dirty="0">
                <a:latin typeface="Arial"/>
                <a:ea typeface="MS Pゴシック"/>
                <a:cs typeface="Arial"/>
              </a:rPr>
              <a:t>sort()</a:t>
            </a:r>
            <a:r>
              <a:rPr lang="en-US" dirty="0">
                <a:latin typeface="Arial"/>
                <a:ea typeface="MS Pゴシック"/>
                <a:cs typeface="Arial"/>
              </a:rPr>
              <a:t>, </a:t>
            </a:r>
            <a:r>
              <a:rPr lang="en-US" b="1" dirty="0">
                <a:latin typeface="Arial"/>
                <a:ea typeface="MS Pゴシック"/>
                <a:cs typeface="Arial"/>
              </a:rPr>
              <a:t>sorted()</a:t>
            </a:r>
            <a:r>
              <a:rPr lang="en-US" dirty="0">
                <a:latin typeface="Arial"/>
                <a:ea typeface="MS Pゴシック"/>
                <a:cs typeface="Arial"/>
              </a:rPr>
              <a:t>, and </a:t>
            </a:r>
            <a:r>
              <a:rPr lang="en-US" b="1" dirty="0">
                <a:latin typeface="Arial"/>
                <a:ea typeface="MS Pゴシック"/>
                <a:cs typeface="Arial"/>
              </a:rPr>
              <a:t>reverse()</a:t>
            </a:r>
            <a:r>
              <a:rPr lang="en-US" dirty="0">
                <a:latin typeface="Arial"/>
                <a:ea typeface="MS Pゴシック"/>
                <a:cs typeface="Arial"/>
              </a:rPr>
              <a:t>.</a:t>
            </a:r>
          </a:p>
          <a:p>
            <a:endParaRPr lang="en-US" dirty="0"/>
          </a:p>
          <a:p>
            <a:r>
              <a:rPr lang="en-US" b="1" dirty="0">
                <a:latin typeface="Arial"/>
                <a:ea typeface="MS Pゴシック"/>
                <a:cs typeface="Arial"/>
              </a:rPr>
              <a:t>sorted()</a:t>
            </a:r>
            <a:r>
              <a:rPr lang="en-US" dirty="0">
                <a:latin typeface="Arial"/>
                <a:ea typeface="MS Pゴシック"/>
                <a:cs typeface="Arial"/>
              </a:rPr>
              <a:t> Function:</a:t>
            </a:r>
          </a:p>
          <a:p>
            <a:pPr marL="171450" indent="-171450">
              <a:buFont typeface="Arial"/>
              <a:buChar char="•"/>
            </a:pPr>
            <a:r>
              <a:rPr lang="en-US" dirty="0">
                <a:latin typeface="Arial"/>
                <a:ea typeface="MS Pゴシック"/>
                <a:cs typeface="Arial"/>
              </a:rPr>
              <a:t>The </a:t>
            </a:r>
            <a:r>
              <a:rPr lang="en-US" b="1" dirty="0">
                <a:latin typeface="Arial"/>
                <a:ea typeface="MS Pゴシック"/>
                <a:cs typeface="Arial"/>
              </a:rPr>
              <a:t>sorted()</a:t>
            </a:r>
            <a:r>
              <a:rPr lang="en-US" dirty="0">
                <a:latin typeface="Arial"/>
                <a:ea typeface="MS Pゴシック"/>
                <a:cs typeface="Arial"/>
              </a:rPr>
              <a:t> function is used to create a new list containing a sorted version of the original list.</a:t>
            </a:r>
          </a:p>
          <a:p>
            <a:pPr marL="171450" indent="-171450">
              <a:buFont typeface="Arial"/>
              <a:buChar char="•"/>
            </a:pPr>
            <a:r>
              <a:rPr lang="en-US" dirty="0">
                <a:latin typeface="Arial"/>
                <a:ea typeface="MS Pゴシック"/>
                <a:cs typeface="Arial"/>
              </a:rPr>
              <a:t>Syntax: </a:t>
            </a:r>
            <a:r>
              <a:rPr lang="en-US" b="1" dirty="0">
                <a:latin typeface="Arial"/>
                <a:ea typeface="MS Pゴシック"/>
                <a:cs typeface="Arial"/>
              </a:rPr>
              <a:t>sorted(list)</a:t>
            </a:r>
            <a:endParaRPr lang="en-US">
              <a:cs typeface="Arial" panose="020B0604020202020204" pitchFamily="34" charset="0"/>
            </a:endParaRPr>
          </a:p>
          <a:p>
            <a:pPr marL="171450" indent="-171450">
              <a:buFont typeface="Arial"/>
              <a:buChar char="•"/>
            </a:pPr>
            <a:endParaRPr lang="en-US" b="1" dirty="0">
              <a:latin typeface="Arial"/>
              <a:ea typeface="MS Pゴシック"/>
              <a:cs typeface="Arial"/>
            </a:endParaRPr>
          </a:p>
          <a:p>
            <a:r>
              <a:rPr lang="en-US" b="1"/>
              <a:t>sort()</a:t>
            </a:r>
            <a:r>
              <a:rPr lang="en-US"/>
              <a:t> Method:</a:t>
            </a:r>
            <a:endParaRPr lang="en-US">
              <a:cs typeface="Arial" panose="020B0604020202020204" pitchFamily="34" charset="0"/>
            </a:endParaRPr>
          </a:p>
          <a:p>
            <a:pPr marL="628650" lvl="1" indent="-171450">
              <a:buFont typeface="Arial"/>
              <a:buChar char="•"/>
            </a:pPr>
            <a:r>
              <a:rPr lang="en-US"/>
              <a:t>The </a:t>
            </a:r>
            <a:r>
              <a:rPr lang="en-US" b="1"/>
              <a:t>sort()</a:t>
            </a:r>
            <a:r>
              <a:rPr lang="en-US"/>
              <a:t> method is used to sort the elements of a list in ascending order.</a:t>
            </a:r>
          </a:p>
          <a:p>
            <a:pPr marL="628650" lvl="1" indent="-171450">
              <a:buFont typeface="Arial"/>
              <a:buChar char="•"/>
            </a:pPr>
            <a:r>
              <a:rPr lang="en-US" dirty="0">
                <a:latin typeface="Arial"/>
                <a:ea typeface="MS Pゴシック"/>
                <a:cs typeface="Arial"/>
              </a:rPr>
              <a:t>Syntax: </a:t>
            </a:r>
            <a:r>
              <a:rPr lang="en-US" b="1" dirty="0" err="1">
                <a:latin typeface="Arial"/>
                <a:ea typeface="MS Pゴシック"/>
                <a:cs typeface="Arial"/>
              </a:rPr>
              <a:t>list.sort</a:t>
            </a:r>
            <a:r>
              <a:rPr lang="en-US" b="1" dirty="0">
                <a:latin typeface="Arial"/>
                <a:ea typeface="MS Pゴシック"/>
                <a:cs typeface="Arial"/>
              </a:rPr>
              <a:t>()</a:t>
            </a:r>
            <a:endParaRPr lang="en-US" dirty="0">
              <a:latin typeface="Arial"/>
              <a:ea typeface="MS Pゴシック"/>
              <a:cs typeface="Arial"/>
            </a:endParaRPr>
          </a:p>
          <a:p>
            <a:pPr marL="628650" lvl="1" indent="-171450">
              <a:buFont typeface="Arial"/>
              <a:buChar char="•"/>
            </a:pPr>
            <a:r>
              <a:rPr lang="en-US"/>
              <a:t>The </a:t>
            </a:r>
            <a:r>
              <a:rPr lang="en-US" b="1"/>
              <a:t>sort()</a:t>
            </a:r>
            <a:r>
              <a:rPr lang="en-US"/>
              <a:t> method modifies the list in-place and does not return a new sorted list.</a:t>
            </a:r>
          </a:p>
          <a:p>
            <a:endParaRPr lang="en-US" dirty="0">
              <a:cs typeface="Arial"/>
            </a:endParaRPr>
          </a:p>
          <a:p>
            <a:r>
              <a:rPr lang="en-US" b="1"/>
              <a:t>reverse()</a:t>
            </a:r>
            <a:r>
              <a:rPr lang="en-US"/>
              <a:t> Method:</a:t>
            </a:r>
            <a:endParaRPr lang="en-US">
              <a:cs typeface="Arial" panose="020B0604020202020204" pitchFamily="34" charset="0"/>
            </a:endParaRP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reverse()</a:t>
            </a:r>
            <a:r>
              <a:rPr lang="en-US" dirty="0">
                <a:latin typeface="Arial"/>
                <a:ea typeface="MS Pゴシック"/>
                <a:cs typeface="Arial"/>
              </a:rPr>
              <a:t> method is used to reverse the order of elements in a list.</a:t>
            </a:r>
          </a:p>
          <a:p>
            <a:pPr marL="628650" lvl="1" indent="-171450">
              <a:buFont typeface="Arial"/>
              <a:buChar char="•"/>
            </a:pPr>
            <a:r>
              <a:rPr lang="en-US" dirty="0">
                <a:latin typeface="Arial"/>
                <a:ea typeface="MS Pゴシック"/>
                <a:cs typeface="Arial"/>
              </a:rPr>
              <a:t>Syntax: </a:t>
            </a:r>
            <a:r>
              <a:rPr lang="en-US" b="1" dirty="0" err="1">
                <a:latin typeface="Arial"/>
                <a:ea typeface="MS Pゴシック"/>
                <a:cs typeface="Arial"/>
              </a:rPr>
              <a:t>list.reverse</a:t>
            </a:r>
            <a:r>
              <a:rPr lang="en-US" b="1" dirty="0">
                <a:latin typeface="Arial"/>
                <a:ea typeface="MS Pゴシック"/>
                <a:cs typeface="Arial"/>
              </a:rPr>
              <a:t>()</a:t>
            </a:r>
            <a:endParaRPr lang="en-US" dirty="0">
              <a:latin typeface="Arial"/>
              <a:ea typeface="MS Pゴシック"/>
              <a:cs typeface="Arial"/>
            </a:endParaRPr>
          </a:p>
          <a:p>
            <a:pPr marL="628650" lvl="1" indent="-171450">
              <a:buFont typeface="Arial"/>
              <a:buChar char="•"/>
            </a:pPr>
            <a:r>
              <a:rPr lang="en-US" dirty="0">
                <a:latin typeface="Arial"/>
                <a:ea typeface="MS Pゴシック"/>
                <a:cs typeface="Arial"/>
              </a:rPr>
              <a:t>The </a:t>
            </a:r>
            <a:r>
              <a:rPr lang="en-US" b="1" dirty="0">
                <a:latin typeface="Arial"/>
                <a:ea typeface="MS Pゴシック"/>
                <a:cs typeface="Arial"/>
              </a:rPr>
              <a:t>reverse()</a:t>
            </a:r>
            <a:r>
              <a:rPr lang="en-US" dirty="0">
                <a:latin typeface="Arial"/>
                <a:ea typeface="MS Pゴシック"/>
                <a:cs typeface="Arial"/>
              </a:rPr>
              <a:t> method modifies the list in-place and does not return a new reversed list.</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90</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In Python, an alias refers to multiple variables that are assigned to the same object in memory. </a:t>
            </a:r>
          </a:p>
          <a:p>
            <a:r>
              <a:rPr lang="en-US" dirty="0">
                <a:latin typeface="Arial"/>
                <a:ea typeface="MS Pゴシック"/>
                <a:cs typeface="Arial"/>
              </a:rPr>
              <a:t>When two or more variables refer to the same object, any changes made to the object through one variable will affect all the other variables that are aliases of that object.</a:t>
            </a:r>
          </a:p>
          <a:p>
            <a:r>
              <a:rPr lang="en-US" dirty="0">
                <a:latin typeface="Arial"/>
                <a:ea typeface="MS Pゴシック"/>
                <a:cs typeface="Arial"/>
              </a:rPr>
              <a:t>In this example, </a:t>
            </a:r>
            <a:r>
              <a:rPr lang="en-US" b="1" dirty="0">
                <a:latin typeface="Arial"/>
                <a:ea typeface="MS Pゴシック"/>
                <a:cs typeface="Arial"/>
              </a:rPr>
              <a:t>hot </a:t>
            </a:r>
            <a:r>
              <a:rPr lang="en-US" dirty="0">
                <a:latin typeface="Arial"/>
                <a:ea typeface="MS Pゴシック"/>
                <a:cs typeface="Arial"/>
              </a:rPr>
              <a:t>and </a:t>
            </a:r>
            <a:r>
              <a:rPr lang="en-US" b="1" dirty="0">
                <a:latin typeface="Arial"/>
                <a:ea typeface="MS Pゴシック"/>
                <a:cs typeface="Arial"/>
              </a:rPr>
              <a:t>warm </a:t>
            </a:r>
            <a:r>
              <a:rPr lang="en-US" dirty="0">
                <a:latin typeface="Arial"/>
                <a:ea typeface="MS Pゴシック"/>
                <a:cs typeface="Arial"/>
              </a:rPr>
              <a:t>are aliases of the same list object. When we use the </a:t>
            </a:r>
            <a:r>
              <a:rPr lang="en-US" b="1" dirty="0">
                <a:latin typeface="Arial"/>
                <a:ea typeface="MS Pゴシック"/>
                <a:cs typeface="Arial"/>
              </a:rPr>
              <a:t>append()</a:t>
            </a:r>
            <a:r>
              <a:rPr lang="en-US" dirty="0">
                <a:latin typeface="Arial"/>
                <a:ea typeface="MS Pゴシック"/>
                <a:cs typeface="Arial"/>
              </a:rPr>
              <a:t> method on </a:t>
            </a:r>
            <a:r>
              <a:rPr lang="en-US" b="1" dirty="0">
                <a:latin typeface="Arial"/>
                <a:ea typeface="MS Pゴシック"/>
                <a:cs typeface="Arial"/>
              </a:rPr>
              <a:t>hot</a:t>
            </a:r>
            <a:r>
              <a:rPr lang="en-US" dirty="0">
                <a:latin typeface="Arial"/>
                <a:ea typeface="MS Pゴシック"/>
                <a:cs typeface="Arial"/>
              </a:rPr>
              <a:t>, it modifies the underlying list object. As a result, both </a:t>
            </a:r>
            <a:r>
              <a:rPr lang="en-US" b="1" dirty="0">
                <a:latin typeface="Arial"/>
                <a:ea typeface="MS Pゴシック"/>
                <a:cs typeface="Arial"/>
              </a:rPr>
              <a:t>hot </a:t>
            </a:r>
            <a:r>
              <a:rPr lang="en-US" dirty="0">
                <a:latin typeface="Arial"/>
                <a:ea typeface="MS Pゴシック"/>
                <a:cs typeface="Arial"/>
              </a:rPr>
              <a:t>and </a:t>
            </a:r>
            <a:r>
              <a:rPr lang="en-US" b="1" dirty="0">
                <a:latin typeface="Arial"/>
                <a:ea typeface="MS Pゴシック"/>
                <a:cs typeface="Arial"/>
              </a:rPr>
              <a:t>warm </a:t>
            </a:r>
            <a:r>
              <a:rPr lang="en-US" dirty="0">
                <a:latin typeface="Arial"/>
                <a:ea typeface="MS Pゴシック"/>
                <a:cs typeface="Arial"/>
              </a:rPr>
              <a:t>will reflect the change, and both will have new value. </a:t>
            </a:r>
            <a:endParaRPr lang="en-US" b="1" dirty="0">
              <a:latin typeface="Arial"/>
              <a:ea typeface="MS Pゴシック"/>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91</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To avoid such side effects, you can create a copy of the list using the </a:t>
            </a:r>
            <a:r>
              <a:rPr lang="en-US" b="1" dirty="0">
                <a:latin typeface="Arial"/>
                <a:ea typeface="MS Pゴシック"/>
                <a:cs typeface="Arial"/>
              </a:rPr>
              <a:t>copy()</a:t>
            </a:r>
            <a:r>
              <a:rPr lang="en-US" dirty="0">
                <a:latin typeface="Arial"/>
                <a:ea typeface="MS Pゴシック"/>
                <a:cs typeface="Arial"/>
              </a:rPr>
              <a:t> method or the slicing notation </a:t>
            </a:r>
            <a:r>
              <a:rPr lang="en-US" b="1" dirty="0">
                <a:latin typeface="Arial"/>
                <a:ea typeface="MS Pゴシック"/>
                <a:cs typeface="Arial"/>
              </a:rPr>
              <a:t>[:] as show n here.</a:t>
            </a:r>
          </a:p>
          <a:p>
            <a:r>
              <a:rPr lang="en-US" dirty="0">
                <a:latin typeface="Arial"/>
                <a:ea typeface="MS Pゴシック"/>
                <a:cs typeface="Arial"/>
              </a:rPr>
              <a:t>This creates a new independent list object that can be modified separately from the original list.</a:t>
            </a:r>
          </a:p>
        </p:txBody>
      </p:sp>
      <p:sp>
        <p:nvSpPr>
          <p:cNvPr id="4" name="Slide Number Placeholder 3"/>
          <p:cNvSpPr>
            <a:spLocks noGrp="1"/>
          </p:cNvSpPr>
          <p:nvPr>
            <p:ph type="sldNum" sz="quarter" idx="5"/>
          </p:nvPr>
        </p:nvSpPr>
        <p:spPr/>
        <p:txBody>
          <a:bodyPr/>
          <a:lstStyle/>
          <a:p>
            <a:fld id="{192E0EA5-B342-43F9-B8F8-FC36FE37D320}" type="slidenum">
              <a:rPr lang="en-US" altLang="en-US"/>
              <a:t>92</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 is another example when you apply sort and sorted methods. </a:t>
            </a:r>
            <a:endParaRPr lang="en-US" dirty="0">
              <a:cs typeface="Arial" panose="020B0604020202020204" pitchFamily="34" charset="0"/>
            </a:endParaRPr>
          </a:p>
          <a:p>
            <a:r>
              <a:rPr lang="en-US" dirty="0">
                <a:latin typeface="Arial"/>
                <a:ea typeface="MS Pゴシック"/>
                <a:cs typeface="Arial"/>
              </a:rPr>
              <a:t>The dot sort() method mutates the list </a:t>
            </a:r>
            <a:r>
              <a:rPr lang="en-US" dirty="0" err="1">
                <a:latin typeface="Arial"/>
                <a:ea typeface="MS Pゴシック"/>
                <a:cs typeface="Arial"/>
              </a:rPr>
              <a:t>inplace</a:t>
            </a:r>
            <a:r>
              <a:rPr lang="en-US" dirty="0">
                <a:latin typeface="Arial"/>
                <a:ea typeface="MS Pゴシック"/>
                <a:cs typeface="Arial"/>
              </a:rPr>
              <a:t> and returns nothing, so </a:t>
            </a:r>
            <a:r>
              <a:rPr lang="en-US" dirty="0" err="1">
                <a:latin typeface="Arial"/>
                <a:ea typeface="MS Pゴシック"/>
                <a:cs typeface="Arial"/>
              </a:rPr>
              <a:t>sorted_warm</a:t>
            </a:r>
            <a:r>
              <a:rPr lang="en-US" dirty="0">
                <a:latin typeface="Arial"/>
                <a:ea typeface="MS Pゴシック"/>
                <a:cs typeface="Arial"/>
              </a:rPr>
              <a:t>  is None.</a:t>
            </a:r>
            <a:endParaRPr lang="en-US" dirty="0">
              <a:cs typeface="Arial"/>
            </a:endParaRPr>
          </a:p>
          <a:p>
            <a:r>
              <a:rPr lang="en-US" dirty="0">
                <a:latin typeface="Arial"/>
                <a:ea typeface="MS Pゴシック"/>
                <a:cs typeface="Arial"/>
              </a:rPr>
              <a:t>The </a:t>
            </a:r>
            <a:r>
              <a:rPr lang="en-US" b="1" dirty="0">
                <a:latin typeface="Arial"/>
                <a:ea typeface="MS Pゴシック"/>
                <a:cs typeface="Arial"/>
              </a:rPr>
              <a:t>sorted()</a:t>
            </a:r>
            <a:r>
              <a:rPr lang="en-US" dirty="0">
                <a:latin typeface="Arial"/>
                <a:ea typeface="MS Pゴシック"/>
                <a:cs typeface="Arial"/>
              </a:rPr>
              <a:t> function is used to create a new sorted list from an existing list. So that the </a:t>
            </a:r>
            <a:r>
              <a:rPr lang="en-US" dirty="0" err="1">
                <a:latin typeface="Arial"/>
                <a:ea typeface="MS Pゴシック"/>
                <a:cs typeface="Arial"/>
              </a:rPr>
              <a:t>sortedcool</a:t>
            </a:r>
            <a:r>
              <a:rPr lang="en-US" dirty="0">
                <a:latin typeface="Arial"/>
                <a:ea typeface="MS Pゴシック"/>
                <a:cs typeface="Arial"/>
              </a:rPr>
              <a:t> is a new copy with sorted elements in it</a:t>
            </a:r>
            <a:endParaRPr lang="en-US">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93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To write a function in Python, you follow these steps:</a:t>
            </a:r>
          </a:p>
          <a:p>
            <a:pPr marL="171450" indent="-171450">
              <a:buFont typeface="Arial"/>
              <a:buChar char="•"/>
            </a:pPr>
            <a:r>
              <a:rPr lang="en-US" dirty="0">
                <a:latin typeface="Arial"/>
                <a:ea typeface="MS Pゴシック"/>
                <a:cs typeface="Arial"/>
              </a:rPr>
              <a:t>Use the </a:t>
            </a:r>
            <a:r>
              <a:rPr lang="en-US" b="1" dirty="0">
                <a:latin typeface="Arial"/>
                <a:ea typeface="MS Pゴシック"/>
                <a:cs typeface="Arial"/>
              </a:rPr>
              <a:t>def</a:t>
            </a:r>
            <a:r>
              <a:rPr lang="en-US" dirty="0">
                <a:latin typeface="Arial"/>
                <a:ea typeface="MS Pゴシック"/>
                <a:cs typeface="Arial"/>
              </a:rPr>
              <a:t> keyword followed by the function name and parentheses </a:t>
            </a:r>
            <a:r>
              <a:rPr lang="en-US" b="1" dirty="0">
                <a:latin typeface="Arial"/>
                <a:ea typeface="MS Pゴシック"/>
                <a:cs typeface="Arial"/>
              </a:rPr>
              <a:t>()</a:t>
            </a:r>
            <a:r>
              <a:rPr lang="en-US" dirty="0">
                <a:latin typeface="Arial"/>
                <a:ea typeface="MS Pゴシック"/>
                <a:cs typeface="Arial"/>
              </a:rPr>
              <a:t> to define the function. For example: </a:t>
            </a:r>
            <a:r>
              <a:rPr lang="en-US" b="1" dirty="0">
                <a:latin typeface="Arial"/>
                <a:ea typeface="MS Pゴシック"/>
                <a:cs typeface="Arial"/>
              </a:rPr>
              <a:t>def </a:t>
            </a:r>
            <a:r>
              <a:rPr lang="en-US" b="1" dirty="0" err="1">
                <a:latin typeface="Arial"/>
                <a:ea typeface="MS Pゴシック"/>
                <a:cs typeface="Arial"/>
              </a:rPr>
              <a:t>my_function</a:t>
            </a:r>
            <a:r>
              <a:rPr lang="en-US" b="1" dirty="0">
                <a:latin typeface="Arial"/>
                <a:ea typeface="MS Pゴシック"/>
                <a:cs typeface="Arial"/>
              </a:rPr>
              <a:t>():</a:t>
            </a:r>
            <a:endParaRPr lang="en-US" dirty="0">
              <a:latin typeface="Arial"/>
              <a:ea typeface="MS Pゴシック"/>
              <a:cs typeface="Arial"/>
            </a:endParaRPr>
          </a:p>
          <a:p>
            <a:pPr marL="171450" indent="-171450">
              <a:buFont typeface="Arial"/>
              <a:buChar char="•"/>
            </a:pPr>
            <a:r>
              <a:rPr lang="en-US" dirty="0">
                <a:latin typeface="Arial"/>
                <a:ea typeface="MS Pゴシック"/>
                <a:cs typeface="Arial"/>
              </a:rPr>
              <a:t>Optionally, include parameters inside the parentheses if your function needs to accept input values. Parameters are placeholders for data that will be passed to the function when it is called. For example: </a:t>
            </a:r>
            <a:r>
              <a:rPr lang="en-US" b="1" dirty="0">
                <a:latin typeface="Arial"/>
                <a:ea typeface="MS Pゴシック"/>
                <a:cs typeface="Arial"/>
              </a:rPr>
              <a:t>def </a:t>
            </a:r>
            <a:r>
              <a:rPr lang="en-US" b="1" dirty="0" err="1">
                <a:latin typeface="Arial"/>
                <a:ea typeface="MS Pゴシック"/>
                <a:cs typeface="Arial"/>
              </a:rPr>
              <a:t>my_function</a:t>
            </a:r>
            <a:r>
              <a:rPr lang="en-US" b="1" dirty="0">
                <a:latin typeface="Arial"/>
                <a:ea typeface="MS Pゴシック"/>
                <a:cs typeface="Arial"/>
              </a:rPr>
              <a:t>(parameter1, parameter2):</a:t>
            </a:r>
            <a:endParaRPr lang="en-US" dirty="0">
              <a:latin typeface="Arial"/>
              <a:ea typeface="MS Pゴシック"/>
              <a:cs typeface="Arial"/>
            </a:endParaRPr>
          </a:p>
          <a:p>
            <a:pPr marL="171450" indent="-171450">
              <a:buFont typeface="Arial"/>
              <a:buChar char="•"/>
            </a:pPr>
            <a:r>
              <a:rPr lang="en-US" dirty="0">
                <a:latin typeface="Arial"/>
                <a:ea typeface="MS Pゴシック"/>
                <a:cs typeface="Arial"/>
              </a:rPr>
              <a:t>Add a colon </a:t>
            </a:r>
            <a:r>
              <a:rPr lang="en-US" b="1" dirty="0">
                <a:latin typeface="Arial"/>
                <a:ea typeface="MS Pゴシック"/>
                <a:cs typeface="Arial"/>
              </a:rPr>
              <a:t>:</a:t>
            </a:r>
            <a:r>
              <a:rPr lang="en-US" dirty="0">
                <a:latin typeface="Arial"/>
                <a:ea typeface="MS Pゴシック"/>
                <a:cs typeface="Arial"/>
              </a:rPr>
              <a:t> at the end of the function definition line to indicate the start of the function's body.</a:t>
            </a:r>
          </a:p>
          <a:p>
            <a:pPr marL="171450" indent="-171450">
              <a:buFont typeface="Arial"/>
              <a:buChar char="•"/>
            </a:pPr>
            <a:r>
              <a:rPr lang="en-US" dirty="0">
                <a:latin typeface="Arial"/>
                <a:ea typeface="MS Pゴシック"/>
                <a:cs typeface="Arial"/>
              </a:rPr>
              <a:t>Indent the code within the function body. The indented code represents the statements and logic that will be executed when the function is called.</a:t>
            </a:r>
          </a:p>
          <a:p>
            <a:pPr marL="171450" indent="-171450">
              <a:buFont typeface="Arial"/>
              <a:buChar char="•"/>
            </a:pPr>
            <a:r>
              <a:rPr lang="en-US" dirty="0">
                <a:latin typeface="Arial"/>
                <a:ea typeface="MS Pゴシック"/>
                <a:cs typeface="Arial"/>
              </a:rPr>
              <a:t>Optionally, include a </a:t>
            </a:r>
            <a:r>
              <a:rPr lang="en-US" b="1" dirty="0">
                <a:latin typeface="Arial"/>
                <a:ea typeface="MS Pゴシック"/>
                <a:cs typeface="Arial"/>
              </a:rPr>
              <a:t>return</a:t>
            </a:r>
            <a:r>
              <a:rPr lang="en-US" dirty="0">
                <a:latin typeface="Arial"/>
                <a:ea typeface="MS Pゴシック"/>
                <a:cs typeface="Arial"/>
              </a:rPr>
              <a:t> statement to specify the value or values that the function will send back as a result. The </a:t>
            </a:r>
            <a:r>
              <a:rPr lang="en-US" b="1" dirty="0">
                <a:latin typeface="Arial"/>
                <a:ea typeface="MS Pゴシック"/>
                <a:cs typeface="Arial"/>
              </a:rPr>
              <a:t>return</a:t>
            </a:r>
            <a:r>
              <a:rPr lang="en-US" dirty="0">
                <a:latin typeface="Arial"/>
                <a:ea typeface="MS Pゴシック"/>
                <a:cs typeface="Arial"/>
              </a:rPr>
              <a:t> statement ends the function execution and returns the value to the calling code.</a:t>
            </a:r>
          </a:p>
          <a:p>
            <a:r>
              <a:rPr lang="en-US" dirty="0">
                <a:latin typeface="Arial"/>
                <a:ea typeface="MS Pゴシック"/>
                <a:cs typeface="Arial"/>
              </a:rPr>
              <a:t>To call or invoke a function in Python, you </a:t>
            </a:r>
          </a:p>
          <a:p>
            <a:pPr marL="171450" indent="-171450">
              <a:buFont typeface="Arial"/>
              <a:buChar char="•"/>
            </a:pPr>
            <a:r>
              <a:rPr lang="en-US" dirty="0">
                <a:latin typeface="Arial"/>
                <a:ea typeface="MS Pゴシック"/>
                <a:cs typeface="Arial"/>
              </a:rPr>
              <a:t>Simply write the function name followed by parentheses </a:t>
            </a:r>
            <a:r>
              <a:rPr lang="en-US" b="1" dirty="0">
                <a:latin typeface="Arial"/>
                <a:ea typeface="MS Pゴシック"/>
                <a:cs typeface="Arial"/>
              </a:rPr>
              <a:t>()</a:t>
            </a:r>
            <a:r>
              <a:rPr lang="en-US" dirty="0">
                <a:latin typeface="Arial"/>
                <a:ea typeface="MS Pゴシック"/>
                <a:cs typeface="Arial"/>
              </a:rPr>
              <a:t> and any required arguments or values inside the parentheses. For example: </a:t>
            </a:r>
            <a:r>
              <a:rPr lang="en-US" b="1" dirty="0" err="1">
                <a:latin typeface="Arial"/>
                <a:ea typeface="MS Pゴシック"/>
                <a:cs typeface="Arial"/>
              </a:rPr>
              <a:t>my_function</a:t>
            </a:r>
            <a:r>
              <a:rPr lang="en-US" b="1" dirty="0">
                <a:latin typeface="Arial"/>
                <a:ea typeface="MS Pゴシック"/>
                <a:cs typeface="Arial"/>
              </a:rPr>
              <a:t>()</a:t>
            </a:r>
            <a:r>
              <a:rPr lang="en-US" dirty="0">
                <a:latin typeface="Arial"/>
                <a:ea typeface="MS Pゴシック"/>
                <a:cs typeface="Arial"/>
              </a:rPr>
              <a:t> or </a:t>
            </a:r>
            <a:r>
              <a:rPr lang="en-US" b="1" dirty="0" err="1">
                <a:latin typeface="Arial"/>
                <a:ea typeface="MS Pゴシック"/>
                <a:cs typeface="Arial"/>
              </a:rPr>
              <a:t>my_function</a:t>
            </a:r>
            <a:r>
              <a:rPr lang="en-US" b="1" dirty="0">
                <a:latin typeface="Arial"/>
                <a:ea typeface="MS Pゴシック"/>
                <a:cs typeface="Arial"/>
              </a:rPr>
              <a:t>(arg1, arg2)</a:t>
            </a:r>
            <a:r>
              <a:rPr lang="en-US" dirty="0">
                <a:latin typeface="Arial"/>
                <a:ea typeface="MS Pゴシック"/>
                <a:cs typeface="Arial"/>
              </a:rPr>
              <a:t>.</a:t>
            </a:r>
            <a:endParaRPr lang="en-US">
              <a:cs typeface="Arial"/>
            </a:endParaRPr>
          </a:p>
          <a:p>
            <a:pPr marL="171450" indent="-171450">
              <a:buFont typeface="Arial"/>
              <a:buChar char="•"/>
            </a:pPr>
            <a:r>
              <a:rPr lang="en-US" dirty="0">
                <a:latin typeface="Arial"/>
                <a:ea typeface="MS Pゴシック"/>
                <a:cs typeface="Arial"/>
              </a:rPr>
              <a:t>When the function is called, the code inside the function's body will be executed, and any specified return values will be sent back to the calling code.</a:t>
            </a:r>
          </a:p>
          <a:p>
            <a:r>
              <a:rPr lang="en-US" dirty="0">
                <a:latin typeface="Arial"/>
                <a:ea typeface="MS Pゴシック"/>
                <a:cs typeface="Arial"/>
              </a:rPr>
              <a:t>Remember that the function definition must come before the function call in your code. This ensures that the function is defined and available for use when you try to call it.</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58</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 is an example with nested lists. Similarly, when you create a list of list, which means you create a list that has list as elements, </a:t>
            </a:r>
            <a:endParaRPr lang="en-US"/>
          </a:p>
          <a:p>
            <a:r>
              <a:rPr lang="en-US" dirty="0">
                <a:latin typeface="Arial"/>
                <a:ea typeface="MS Pゴシック"/>
                <a:cs typeface="Arial"/>
              </a:rPr>
              <a:t>if you mutate one of the embedded list element, the change will also reflect on the outer list, like the </a:t>
            </a:r>
            <a:r>
              <a:rPr lang="en-US" dirty="0" err="1">
                <a:latin typeface="Arial"/>
                <a:ea typeface="MS Pゴシック"/>
                <a:cs typeface="Arial"/>
              </a:rPr>
              <a:t>brightcolors</a:t>
            </a:r>
            <a:r>
              <a:rPr lang="en-US" dirty="0">
                <a:latin typeface="Arial"/>
                <a:ea typeface="MS Pゴシック"/>
                <a:cs typeface="Arial"/>
              </a:rPr>
              <a:t> here.</a:t>
            </a:r>
            <a:endParaRPr lang="en-US" dirty="0"/>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94</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Here's a important principle to remember when working with lists or any other mutable objects in Python to prevent unintended side effects.</a:t>
            </a:r>
          </a:p>
          <a:p>
            <a:r>
              <a:rPr lang="en-US" dirty="0">
                <a:latin typeface="Arial"/>
                <a:ea typeface="MS Pゴシック"/>
                <a:cs typeface="Arial"/>
              </a:rPr>
              <a:t>Let’s say we want to remove all the elements in L1 if the element already exists in L2. </a:t>
            </a:r>
          </a:p>
          <a:p>
            <a:r>
              <a:rPr lang="en-US" dirty="0">
                <a:latin typeface="Arial"/>
                <a:ea typeface="MS Pゴシック"/>
                <a:cs typeface="Arial"/>
              </a:rPr>
              <a:t>However, directly removing elements from a list while iterating can lead to unexpected results. As the example on the left side, </a:t>
            </a:r>
            <a:endParaRPr lang="en-US" dirty="0">
              <a:cs typeface="Arial"/>
            </a:endParaRPr>
          </a:p>
          <a:p>
            <a:r>
              <a:rPr lang="en-US" dirty="0">
                <a:latin typeface="Arial"/>
                <a:ea typeface="MS Pゴシック"/>
                <a:cs typeface="Arial"/>
              </a:rPr>
              <a:t>The reason for this unexpected behavior is that removing elements from the list during iteration causes the indexes to shift, leading to skipped elements.</a:t>
            </a:r>
          </a:p>
          <a:p>
            <a:r>
              <a:rPr lang="en-US" dirty="0">
                <a:latin typeface="Arial"/>
                <a:ea typeface="MS Pゴシック"/>
                <a:cs typeface="Arial"/>
              </a:rPr>
              <a:t>To avoid this issue, it is recommended to create a new list or use a list comprehension to generate a new list with the desired elements, rather than modifying the original list while iterating over it.</a:t>
            </a:r>
          </a:p>
        </p:txBody>
      </p:sp>
      <p:sp>
        <p:nvSpPr>
          <p:cNvPr id="4" name="Slide Number Placeholder 3"/>
          <p:cNvSpPr>
            <a:spLocks noGrp="1"/>
          </p:cNvSpPr>
          <p:nvPr>
            <p:ph type="sldNum" sz="quarter" idx="5"/>
          </p:nvPr>
        </p:nvSpPr>
        <p:spPr/>
        <p:txBody>
          <a:bodyPr/>
          <a:lstStyle/>
          <a:p>
            <a:fld id="{192E0EA5-B342-43F9-B8F8-FC36FE37D320}" type="slidenum">
              <a:rPr lang="en-US" altLang="en-US"/>
              <a:t>95</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Now let’s check the original list again, we will find that it’s value also change </a:t>
            </a:r>
            <a:r>
              <a:rPr lang="en-US">
                <a:latin typeface="Arial"/>
                <a:ea typeface="MS Pゴシック"/>
                <a:cs typeface="Arial"/>
              </a:rPr>
              <a:t>accordingly! </a:t>
            </a:r>
            <a:endParaRPr lang="en-US" dirty="0"/>
          </a:p>
        </p:txBody>
      </p:sp>
      <p:sp>
        <p:nvSpPr>
          <p:cNvPr id="4" name="Slide Number Placeholder 3"/>
          <p:cNvSpPr>
            <a:spLocks noGrp="1"/>
          </p:cNvSpPr>
          <p:nvPr>
            <p:ph type="sldNum" sz="quarter" idx="5"/>
          </p:nvPr>
        </p:nvSpPr>
        <p:spPr/>
        <p:txBody>
          <a:bodyPr/>
          <a:lstStyle/>
          <a:p>
            <a:fld id="{192E0EA5-B342-43F9-B8F8-FC36FE37D320}" type="slidenum">
              <a:rPr lang="en-US" altLang="en-US"/>
              <a:t>96</a:t>
            </a:fld>
            <a:endParaRPr lang="en-US" altLang="en-US"/>
          </a:p>
        </p:txBody>
      </p:sp>
    </p:spTree>
    <p:extLst>
      <p:ext uri="{BB962C8B-B14F-4D97-AF65-F5344CB8AC3E}">
        <p14:creationId xmlns:p14="http://schemas.microsoft.com/office/powerpoint/2010/main" val="4018187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Now let’s check the original list again, we will find that it’s value also change accordingly! So is that conflicting to variable scope?</a:t>
            </a:r>
          </a:p>
          <a:p>
            <a:r>
              <a:rPr lang="en-US" dirty="0">
                <a:latin typeface="Arial"/>
                <a:ea typeface="MS Pゴシック"/>
                <a:cs typeface="Arial"/>
              </a:rPr>
              <a:t>Variable scope primarily refers to the visibility and accessibility of variables within different parts of a program, such as global scope, local scope, and nested scopes within functions.</a:t>
            </a:r>
          </a:p>
          <a:p>
            <a:r>
              <a:rPr lang="en-US" dirty="0">
                <a:latin typeface="Arial"/>
                <a:ea typeface="MS Pゴシック"/>
                <a:cs typeface="Arial"/>
              </a:rPr>
              <a:t>In the case of modifying a list inside a function, the variable scope is not violated. The variable scope determines where the variable can be accessed and modified, but it does not prevent modifications to mutable objects (like lists) that the variable refers to.</a:t>
            </a:r>
          </a:p>
          <a:p>
            <a:r>
              <a:rPr lang="en-US" dirty="0">
                <a:latin typeface="Arial"/>
                <a:ea typeface="MS Pゴシック"/>
                <a:cs typeface="Arial"/>
              </a:rPr>
              <a:t>When you pass a list to a function, the function creates a new local reference to the same list object. </a:t>
            </a:r>
          </a:p>
          <a:p>
            <a:r>
              <a:rPr lang="en-US" dirty="0">
                <a:latin typeface="Arial"/>
                <a:ea typeface="MS Pゴシック"/>
                <a:cs typeface="Arial"/>
              </a:rPr>
              <a:t>Any modifications made to the list object through this reference will affect the original list, regardless of whether the variable itself is in the global or local scope.</a:t>
            </a:r>
            <a:endParaRPr lang="en-US" dirty="0"/>
          </a:p>
          <a:p>
            <a:r>
              <a:rPr lang="en-US" dirty="0">
                <a:latin typeface="Arial"/>
                <a:ea typeface="MS Pゴシック"/>
                <a:cs typeface="Arial"/>
              </a:rPr>
              <a:t>In other words, the visibility and accessibility of the variable are determined by its scope, but the changes made to the object the variable refers to can propagate beyond the scope.</a:t>
            </a:r>
          </a:p>
          <a:p>
            <a:r>
              <a:rPr lang="en-US" dirty="0">
                <a:latin typeface="Arial"/>
                <a:ea typeface="MS Pゴシック"/>
                <a:cs typeface="Arial"/>
              </a:rPr>
              <a:t>To avoid unintentional modifications to a list, you can create a copy of the list within the function or use alternative methods that do not modify the original list. </a:t>
            </a:r>
          </a:p>
          <a:p>
            <a:r>
              <a:rPr lang="en-US" dirty="0">
                <a:latin typeface="Arial"/>
                <a:ea typeface="MS Pゴシック"/>
                <a:cs typeface="Arial"/>
              </a:rPr>
              <a:t>This helps maintain the intended behavior of variable scope and prevents unintended side effects.</a:t>
            </a:r>
            <a:endParaRPr lang="en-US" dirty="0"/>
          </a:p>
          <a:p>
            <a:r>
              <a:rPr lang="en-US" dirty="0">
                <a:latin typeface="Arial"/>
                <a:ea typeface="MS Pゴシック"/>
                <a:cs typeface="Arial"/>
              </a:rPr>
              <a:t>So, while modifications to objects within a function can impact variables outside of its scope, it is still consistent with the concept of variable scope.</a:t>
            </a:r>
          </a:p>
          <a:p>
            <a:endParaRPr lang="en-US" dirty="0">
              <a:cs typeface="Arial"/>
            </a:endParaRPr>
          </a:p>
          <a:p>
            <a:r>
              <a:rPr lang="en-US" dirty="0">
                <a:latin typeface="Arial"/>
                <a:ea typeface="MS Pゴシック"/>
                <a:cs typeface="Arial"/>
              </a:rPr>
              <a:t>def </a:t>
            </a:r>
            <a:r>
              <a:rPr lang="en-US" dirty="0" err="1">
                <a:latin typeface="Arial"/>
                <a:ea typeface="MS Pゴシック"/>
                <a:cs typeface="Arial"/>
              </a:rPr>
              <a:t>mySort</a:t>
            </a:r>
            <a:r>
              <a:rPr lang="en-US" dirty="0">
                <a:latin typeface="Arial"/>
                <a:ea typeface="MS Pゴシック"/>
                <a:cs typeface="Arial"/>
              </a:rPr>
              <a:t>(</a:t>
            </a:r>
            <a:r>
              <a:rPr lang="en-US" dirty="0" err="1">
                <a:latin typeface="Arial"/>
                <a:ea typeface="MS Pゴシック"/>
                <a:cs typeface="Arial"/>
              </a:rPr>
              <a:t>myList</a:t>
            </a:r>
            <a:r>
              <a:rPr lang="en-US" dirty="0">
                <a:latin typeface="Arial"/>
                <a:ea typeface="MS Pゴシック"/>
                <a:cs typeface="Arial"/>
              </a:rPr>
              <a:t>):</a:t>
            </a:r>
          </a:p>
          <a:p>
            <a:r>
              <a:rPr lang="en-US" dirty="0">
                <a:latin typeface="Arial"/>
                <a:ea typeface="MS Pゴシック"/>
                <a:cs typeface="Arial"/>
              </a:rPr>
              <a:t>    </a:t>
            </a:r>
            <a:r>
              <a:rPr lang="en-US" dirty="0" err="1">
                <a:latin typeface="Arial"/>
                <a:ea typeface="MS Pゴシック"/>
                <a:cs typeface="Arial"/>
              </a:rPr>
              <a:t>myList.sort</a:t>
            </a:r>
            <a:r>
              <a:rPr lang="en-US" dirty="0">
                <a:latin typeface="Arial"/>
                <a:ea typeface="MS Pゴシック"/>
                <a:cs typeface="Arial"/>
              </a:rPr>
              <a:t>()</a:t>
            </a:r>
          </a:p>
          <a:p>
            <a:r>
              <a:rPr lang="en-US" dirty="0">
                <a:latin typeface="Arial"/>
                <a:ea typeface="MS Pゴシック"/>
                <a:cs typeface="Arial"/>
              </a:rPr>
              <a:t>    return </a:t>
            </a:r>
            <a:endParaRPr lang="en-US" dirty="0">
              <a:cs typeface="Arial"/>
            </a:endParaRPr>
          </a:p>
          <a:p>
            <a:r>
              <a:rPr lang="en-US" dirty="0">
                <a:latin typeface="Arial"/>
                <a:ea typeface="MS Pゴシック"/>
                <a:cs typeface="Arial"/>
              </a:rPr>
              <a:t> </a:t>
            </a:r>
          </a:p>
          <a:p>
            <a:r>
              <a:rPr lang="en-US" dirty="0" err="1">
                <a:latin typeface="Arial"/>
                <a:ea typeface="MS Pゴシック"/>
                <a:cs typeface="Arial"/>
              </a:rPr>
              <a:t>myFirstList</a:t>
            </a:r>
            <a:r>
              <a:rPr lang="en-US" dirty="0">
                <a:latin typeface="Arial"/>
                <a:ea typeface="MS Pゴシック"/>
                <a:cs typeface="Arial"/>
              </a:rPr>
              <a:t> = [1,2,3,3,2,1]</a:t>
            </a:r>
          </a:p>
          <a:p>
            <a:r>
              <a:rPr lang="en-US" dirty="0" err="1">
                <a:latin typeface="Arial"/>
                <a:ea typeface="MS Pゴシック"/>
                <a:cs typeface="Arial"/>
              </a:rPr>
              <a:t>mySort</a:t>
            </a:r>
            <a:r>
              <a:rPr lang="en-US" dirty="0">
                <a:latin typeface="Arial"/>
                <a:ea typeface="MS Pゴシック"/>
                <a:cs typeface="Arial"/>
              </a:rPr>
              <a:t>(</a:t>
            </a:r>
            <a:r>
              <a:rPr lang="en-US" dirty="0" err="1">
                <a:latin typeface="Arial"/>
                <a:ea typeface="MS Pゴシック"/>
                <a:cs typeface="Arial"/>
              </a:rPr>
              <a:t>myFirstList</a:t>
            </a:r>
            <a:r>
              <a:rPr lang="en-US" dirty="0">
                <a:latin typeface="Arial"/>
                <a:ea typeface="MS Pゴシック"/>
                <a:cs typeface="Arial"/>
              </a:rPr>
              <a:t>)</a:t>
            </a:r>
          </a:p>
          <a:p>
            <a:r>
              <a:rPr lang="en-US" dirty="0">
                <a:latin typeface="Arial"/>
                <a:ea typeface="MS Pゴシック"/>
                <a:cs typeface="Arial"/>
              </a:rPr>
              <a:t>print(</a:t>
            </a:r>
            <a:r>
              <a:rPr lang="en-US" dirty="0" err="1">
                <a:latin typeface="Arial"/>
                <a:ea typeface="MS Pゴシック"/>
                <a:cs typeface="Arial"/>
              </a:rPr>
              <a:t>myFirstList</a:t>
            </a:r>
            <a:r>
              <a:rPr lang="en-US" dirty="0">
                <a:latin typeface="Arial"/>
                <a:ea typeface="MS Pゴシック"/>
                <a:cs typeface="Arial"/>
              </a:rPr>
              <a:t>)</a:t>
            </a:r>
          </a:p>
        </p:txBody>
      </p:sp>
      <p:sp>
        <p:nvSpPr>
          <p:cNvPr id="4" name="Slide Number Placeholder 3"/>
          <p:cNvSpPr>
            <a:spLocks noGrp="1"/>
          </p:cNvSpPr>
          <p:nvPr>
            <p:ph type="sldNum" sz="quarter" idx="5"/>
          </p:nvPr>
        </p:nvSpPr>
        <p:spPr/>
        <p:txBody>
          <a:bodyPr/>
          <a:lstStyle/>
          <a:p>
            <a:fld id="{192E0EA5-B342-43F9-B8F8-FC36FE37D320}" type="slidenum">
              <a:rPr lang="en-US" altLang="en-US"/>
              <a:t>97</a:t>
            </a:fld>
            <a:endParaRPr lang="en-US" altLang="en-US"/>
          </a:p>
        </p:txBody>
      </p:sp>
    </p:spTree>
    <p:extLst>
      <p:ext uri="{BB962C8B-B14F-4D97-AF65-F5344CB8AC3E}">
        <p14:creationId xmlns:p14="http://schemas.microsoft.com/office/powerpoint/2010/main" val="35161256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In this code, we have a function </a:t>
            </a:r>
            <a:r>
              <a:rPr lang="en-US" b="1" err="1">
                <a:latin typeface="Arial"/>
                <a:ea typeface="MS Pゴシック"/>
                <a:cs typeface="Arial"/>
              </a:rPr>
              <a:t>mySort</a:t>
            </a:r>
            <a:r>
              <a:rPr lang="en-US">
                <a:latin typeface="Arial"/>
                <a:ea typeface="MS Pゴシック"/>
                <a:cs typeface="Arial"/>
              </a:rPr>
              <a:t> that takes a list </a:t>
            </a:r>
            <a:r>
              <a:rPr lang="en-US" b="1" err="1">
                <a:latin typeface="Arial"/>
                <a:ea typeface="MS Pゴシック"/>
                <a:cs typeface="Arial"/>
              </a:rPr>
              <a:t>my_list</a:t>
            </a:r>
            <a:r>
              <a:rPr lang="en-US">
                <a:latin typeface="Arial"/>
                <a:ea typeface="MS Pゴシック"/>
                <a:cs typeface="Arial"/>
              </a:rPr>
              <a:t> as an argument. Inside the function, the </a:t>
            </a:r>
            <a:r>
              <a:rPr lang="en-US" b="1">
                <a:latin typeface="Arial"/>
                <a:ea typeface="MS Pゴシック"/>
                <a:cs typeface="Arial"/>
              </a:rPr>
              <a:t>sort()</a:t>
            </a:r>
            <a:r>
              <a:rPr lang="en-US">
                <a:latin typeface="Arial"/>
                <a:ea typeface="MS Pゴシック"/>
                <a:cs typeface="Arial"/>
              </a:rPr>
              <a:t> method is called on </a:t>
            </a:r>
            <a:r>
              <a:rPr lang="en-US" b="1" err="1">
                <a:latin typeface="Arial"/>
                <a:ea typeface="MS Pゴシック"/>
                <a:cs typeface="Arial"/>
              </a:rPr>
              <a:t>my_list</a:t>
            </a:r>
            <a:r>
              <a:rPr lang="en-US">
                <a:latin typeface="Arial"/>
                <a:ea typeface="MS Pゴシック"/>
                <a:cs typeface="Arial"/>
              </a:rPr>
              <a:t>, which sorts the elements of the list in-place. The function doesn't return anything explicitly.</a:t>
            </a:r>
          </a:p>
          <a:p>
            <a:r>
              <a:rPr lang="en-US">
                <a:latin typeface="Arial"/>
                <a:ea typeface="MS Pゴシック"/>
                <a:cs typeface="Arial"/>
              </a:rPr>
              <a:t>Outside the function, we have a variable </a:t>
            </a:r>
            <a:r>
              <a:rPr lang="en-US" b="1" err="1">
                <a:latin typeface="Arial"/>
                <a:ea typeface="MS Pゴシック"/>
                <a:cs typeface="Arial"/>
              </a:rPr>
              <a:t>myList</a:t>
            </a:r>
            <a:r>
              <a:rPr lang="en-US">
                <a:latin typeface="Arial"/>
                <a:ea typeface="MS Pゴシック"/>
                <a:cs typeface="Arial"/>
              </a:rPr>
              <a:t> that references the list </a:t>
            </a:r>
            <a:r>
              <a:rPr lang="en-US" b="1">
                <a:latin typeface="Arial"/>
                <a:ea typeface="MS Pゴシック"/>
                <a:cs typeface="Arial"/>
              </a:rPr>
              <a:t>[1, 2, 3, 3, 2, 1, 0]</a:t>
            </a:r>
            <a:r>
              <a:rPr lang="en-US">
                <a:latin typeface="Arial"/>
                <a:ea typeface="MS Pゴシック"/>
                <a:cs typeface="Arial"/>
              </a:rPr>
              <a:t>. We then call the </a:t>
            </a:r>
            <a:r>
              <a:rPr lang="en-US" b="1" err="1">
                <a:latin typeface="Arial"/>
                <a:ea typeface="MS Pゴシック"/>
                <a:cs typeface="Arial"/>
              </a:rPr>
              <a:t>mySort</a:t>
            </a:r>
            <a:r>
              <a:rPr lang="en-US">
                <a:latin typeface="Arial"/>
                <a:ea typeface="MS Pゴシック"/>
                <a:cs typeface="Arial"/>
              </a:rPr>
              <a:t> function and pass </a:t>
            </a:r>
            <a:r>
              <a:rPr lang="en-US" b="1" err="1">
                <a:latin typeface="Arial"/>
                <a:ea typeface="MS Pゴシック"/>
                <a:cs typeface="Arial"/>
              </a:rPr>
              <a:t>myList</a:t>
            </a:r>
            <a:r>
              <a:rPr lang="en-US">
                <a:latin typeface="Arial"/>
                <a:ea typeface="MS Pゴシック"/>
                <a:cs typeface="Arial"/>
              </a:rPr>
              <a:t> as an argument.</a:t>
            </a:r>
          </a:p>
          <a:p>
            <a:r>
              <a:rPr lang="en-US"/>
              <a:t>Here's what happens step by step:</a:t>
            </a:r>
          </a:p>
          <a:p>
            <a:pPr marL="171450" indent="-171450">
              <a:buFont typeface="Arial"/>
              <a:buChar char="•"/>
            </a:pPr>
            <a:r>
              <a:rPr lang="en-US">
                <a:latin typeface="Arial"/>
                <a:ea typeface="MS Pゴシック"/>
                <a:cs typeface="Arial"/>
              </a:rPr>
              <a:t>The list </a:t>
            </a:r>
            <a:r>
              <a:rPr lang="en-US" b="1">
                <a:latin typeface="Arial"/>
                <a:ea typeface="MS Pゴシック"/>
                <a:cs typeface="Arial"/>
              </a:rPr>
              <a:t>[1, 2, 3, 3, 2, 1, 0]</a:t>
            </a:r>
            <a:r>
              <a:rPr lang="en-US">
                <a:latin typeface="Arial"/>
                <a:ea typeface="MS Pゴシック"/>
                <a:cs typeface="Arial"/>
              </a:rPr>
              <a:t> is assigned to the variable </a:t>
            </a:r>
            <a:r>
              <a:rPr lang="en-US" b="1" err="1">
                <a:latin typeface="Arial"/>
                <a:ea typeface="MS Pゴシック"/>
                <a:cs typeface="Arial"/>
              </a:rPr>
              <a:t>myList</a:t>
            </a:r>
            <a:r>
              <a:rPr lang="en-US">
                <a:latin typeface="Arial"/>
                <a:ea typeface="MS Pゴシック"/>
                <a:cs typeface="Arial"/>
              </a:rPr>
              <a:t>.</a:t>
            </a:r>
          </a:p>
          <a:p>
            <a:pPr marL="171450" indent="-171450">
              <a:buFont typeface="Arial"/>
              <a:buChar char="•"/>
            </a:pPr>
            <a:r>
              <a:rPr lang="en-US">
                <a:latin typeface="Arial"/>
                <a:ea typeface="MS Pゴシック"/>
                <a:cs typeface="Arial"/>
              </a:rPr>
              <a:t>The </a:t>
            </a:r>
            <a:r>
              <a:rPr lang="en-US" b="1" err="1">
                <a:latin typeface="Arial"/>
                <a:ea typeface="MS Pゴシック"/>
                <a:cs typeface="Arial"/>
              </a:rPr>
              <a:t>mySort</a:t>
            </a:r>
            <a:r>
              <a:rPr lang="en-US">
                <a:latin typeface="Arial"/>
                <a:ea typeface="MS Pゴシック"/>
                <a:cs typeface="Arial"/>
              </a:rPr>
              <a:t> function is called with </a:t>
            </a:r>
            <a:r>
              <a:rPr lang="en-US" b="1" err="1">
                <a:latin typeface="Arial"/>
                <a:ea typeface="MS Pゴシック"/>
                <a:cs typeface="Arial"/>
              </a:rPr>
              <a:t>myList</a:t>
            </a:r>
            <a:r>
              <a:rPr lang="en-US">
                <a:latin typeface="Arial"/>
                <a:ea typeface="MS Pゴシック"/>
                <a:cs typeface="Arial"/>
              </a:rPr>
              <a:t> as an argument.</a:t>
            </a:r>
          </a:p>
          <a:p>
            <a:pPr marL="171450" indent="-171450">
              <a:buFont typeface="Arial"/>
              <a:buChar char="•"/>
            </a:pPr>
            <a:r>
              <a:rPr lang="en-US">
                <a:latin typeface="Arial"/>
                <a:ea typeface="MS Pゴシック"/>
                <a:cs typeface="Arial"/>
              </a:rPr>
              <a:t>Inside the </a:t>
            </a:r>
            <a:r>
              <a:rPr lang="en-US" b="1" err="1">
                <a:latin typeface="Arial"/>
                <a:ea typeface="MS Pゴシック"/>
                <a:cs typeface="Arial"/>
              </a:rPr>
              <a:t>mySort</a:t>
            </a:r>
            <a:r>
              <a:rPr lang="en-US">
                <a:latin typeface="Arial"/>
                <a:ea typeface="MS Pゴシック"/>
                <a:cs typeface="Arial"/>
              </a:rPr>
              <a:t> function, the </a:t>
            </a:r>
            <a:r>
              <a:rPr lang="en-US" b="1">
                <a:latin typeface="Arial"/>
                <a:ea typeface="MS Pゴシック"/>
                <a:cs typeface="Arial"/>
              </a:rPr>
              <a:t>sort()</a:t>
            </a:r>
            <a:r>
              <a:rPr lang="en-US">
                <a:latin typeface="Arial"/>
                <a:ea typeface="MS Pゴシック"/>
                <a:cs typeface="Arial"/>
              </a:rPr>
              <a:t> method is called on </a:t>
            </a:r>
            <a:r>
              <a:rPr lang="en-US" b="1" err="1">
                <a:latin typeface="Arial"/>
                <a:ea typeface="MS Pゴシック"/>
                <a:cs typeface="Arial"/>
              </a:rPr>
              <a:t>my_list</a:t>
            </a:r>
            <a:r>
              <a:rPr lang="en-US">
                <a:latin typeface="Arial"/>
                <a:ea typeface="MS Pゴシック"/>
                <a:cs typeface="Arial"/>
              </a:rPr>
              <a:t>, which modifies the list in-place. This means that the elements of the list are rearranged in ascending order.</a:t>
            </a:r>
          </a:p>
          <a:p>
            <a:pPr marL="171450" indent="-171450">
              <a:buFont typeface="Arial"/>
              <a:buChar char="•"/>
            </a:pPr>
            <a:r>
              <a:rPr lang="en-US"/>
              <a:t>The function does not return any value explicitly.</a:t>
            </a:r>
          </a:p>
          <a:p>
            <a:pPr marL="171450" indent="-171450">
              <a:buFont typeface="Arial"/>
              <a:buChar char="•"/>
            </a:pPr>
            <a:r>
              <a:rPr lang="en-US">
                <a:latin typeface="Arial"/>
                <a:ea typeface="MS Pゴシック"/>
                <a:cs typeface="Arial"/>
              </a:rPr>
              <a:t>After the function call, if we print </a:t>
            </a:r>
            <a:r>
              <a:rPr lang="en-US" b="1" err="1">
                <a:latin typeface="Arial"/>
                <a:ea typeface="MS Pゴシック"/>
                <a:cs typeface="Arial"/>
              </a:rPr>
              <a:t>myList</a:t>
            </a:r>
            <a:r>
              <a:rPr lang="en-US">
                <a:latin typeface="Arial"/>
                <a:ea typeface="MS Pゴシック"/>
                <a:cs typeface="Arial"/>
              </a:rPr>
              <a:t>, we will see that the list has been modified and is now </a:t>
            </a:r>
            <a:r>
              <a:rPr lang="en-US" b="1">
                <a:latin typeface="Arial"/>
                <a:ea typeface="MS Pゴシック"/>
                <a:cs typeface="Arial"/>
              </a:rPr>
              <a:t>[0, 1, 1, 2, 2, 3, 3]</a:t>
            </a:r>
            <a:r>
              <a:rPr lang="en-US">
                <a:latin typeface="Arial"/>
                <a:ea typeface="MS Pゴシック"/>
                <a:cs typeface="Arial"/>
              </a:rPr>
              <a:t>.</a:t>
            </a:r>
          </a:p>
          <a:p>
            <a:r>
              <a:rPr lang="en-US" dirty="0">
                <a:latin typeface="Arial"/>
                <a:ea typeface="MS Pゴシック"/>
                <a:cs typeface="Arial"/>
              </a:rPr>
              <a:t>Now, let's talk about the concept of variable scope. In this code, </a:t>
            </a:r>
            <a:r>
              <a:rPr lang="en-US" b="1" dirty="0" err="1">
                <a:latin typeface="Arial"/>
                <a:ea typeface="MS Pゴシック"/>
                <a:cs typeface="Arial"/>
              </a:rPr>
              <a:t>my_list</a:t>
            </a:r>
            <a:r>
              <a:rPr lang="en-US" dirty="0">
                <a:latin typeface="Arial"/>
                <a:ea typeface="MS Pゴシック"/>
                <a:cs typeface="Arial"/>
              </a:rPr>
              <a:t> is a parameter of the </a:t>
            </a:r>
            <a:r>
              <a:rPr lang="en-US" b="1" dirty="0" err="1">
                <a:latin typeface="Arial"/>
                <a:ea typeface="MS Pゴシック"/>
                <a:cs typeface="Arial"/>
              </a:rPr>
              <a:t>mySort</a:t>
            </a:r>
            <a:r>
              <a:rPr lang="en-US" dirty="0">
                <a:latin typeface="Arial"/>
                <a:ea typeface="MS Pゴシック"/>
                <a:cs typeface="Arial"/>
              </a:rPr>
              <a:t> function. It has a local scope, which means it is accessible only within the function. When we call </a:t>
            </a:r>
            <a:r>
              <a:rPr lang="en-US" b="1" dirty="0" err="1">
                <a:latin typeface="Arial"/>
                <a:ea typeface="MS Pゴシック"/>
                <a:cs typeface="Arial"/>
              </a:rPr>
              <a:t>mySort</a:t>
            </a:r>
            <a:r>
              <a:rPr lang="en-US" dirty="0">
                <a:latin typeface="Arial"/>
                <a:ea typeface="MS Pゴシック"/>
                <a:cs typeface="Arial"/>
              </a:rPr>
              <a:t> and pass </a:t>
            </a:r>
            <a:r>
              <a:rPr lang="en-US" b="1" dirty="0" err="1">
                <a:latin typeface="Arial"/>
                <a:ea typeface="MS Pゴシック"/>
                <a:cs typeface="Arial"/>
              </a:rPr>
              <a:t>myList</a:t>
            </a:r>
            <a:r>
              <a:rPr lang="en-US" dirty="0">
                <a:latin typeface="Arial"/>
                <a:ea typeface="MS Pゴシック"/>
                <a:cs typeface="Arial"/>
              </a:rPr>
              <a:t> as an argument, a reference to the list object is passed to the function. Any modifications made to the list within the function will affect the original list.</a:t>
            </a:r>
          </a:p>
          <a:p>
            <a:r>
              <a:rPr lang="en-US" dirty="0">
                <a:latin typeface="Arial"/>
                <a:ea typeface="MS Pゴシック"/>
                <a:cs typeface="Arial"/>
              </a:rPr>
              <a:t>In this case, the </a:t>
            </a:r>
            <a:r>
              <a:rPr lang="en-US" b="1" dirty="0">
                <a:latin typeface="Arial"/>
                <a:ea typeface="MS Pゴシック"/>
                <a:cs typeface="Arial"/>
              </a:rPr>
              <a:t>sort()</a:t>
            </a:r>
            <a:r>
              <a:rPr lang="en-US" dirty="0">
                <a:latin typeface="Arial"/>
                <a:ea typeface="MS Pゴシック"/>
                <a:cs typeface="Arial"/>
              </a:rPr>
              <a:t> method modifies the list in-place. Since the list object referenced by </a:t>
            </a:r>
            <a:r>
              <a:rPr lang="en-US" b="1" dirty="0" err="1">
                <a:latin typeface="Arial"/>
                <a:ea typeface="MS Pゴシック"/>
                <a:cs typeface="Arial"/>
              </a:rPr>
              <a:t>my_list</a:t>
            </a:r>
            <a:r>
              <a:rPr lang="en-US" dirty="0">
                <a:latin typeface="Arial"/>
                <a:ea typeface="MS Pゴシック"/>
                <a:cs typeface="Arial"/>
              </a:rPr>
              <a:t> is the same as the one referenced by </a:t>
            </a:r>
            <a:r>
              <a:rPr lang="en-US" b="1" dirty="0" err="1">
                <a:latin typeface="Arial"/>
                <a:ea typeface="MS Pゴシック"/>
                <a:cs typeface="Arial"/>
              </a:rPr>
              <a:t>myList</a:t>
            </a:r>
            <a:r>
              <a:rPr lang="en-US" dirty="0">
                <a:latin typeface="Arial"/>
                <a:ea typeface="MS Pゴシック"/>
                <a:cs typeface="Arial"/>
              </a:rPr>
              <a:t>, any changes made inside the function will be visible outside of the function as well.</a:t>
            </a:r>
          </a:p>
          <a:p>
            <a:r>
              <a:rPr lang="en-US" dirty="0">
                <a:latin typeface="Arial"/>
                <a:ea typeface="MS Pゴシック"/>
                <a:cs typeface="Arial"/>
              </a:rPr>
              <a:t>This behavior is consistent with the concept of variable scope. The visibility and accessibility of </a:t>
            </a:r>
            <a:r>
              <a:rPr lang="en-US" b="1" dirty="0" err="1">
                <a:latin typeface="Arial"/>
                <a:ea typeface="MS Pゴシック"/>
                <a:cs typeface="Arial"/>
              </a:rPr>
              <a:t>my_list</a:t>
            </a:r>
            <a:r>
              <a:rPr lang="en-US" dirty="0">
                <a:latin typeface="Arial"/>
                <a:ea typeface="MS Pゴシック"/>
                <a:cs typeface="Arial"/>
              </a:rPr>
              <a:t> are limited to the scope of the </a:t>
            </a:r>
            <a:r>
              <a:rPr lang="en-US" b="1" dirty="0" err="1">
                <a:latin typeface="Arial"/>
                <a:ea typeface="MS Pゴシック"/>
                <a:cs typeface="Arial"/>
              </a:rPr>
              <a:t>mySort</a:t>
            </a:r>
            <a:r>
              <a:rPr lang="en-US" dirty="0">
                <a:latin typeface="Arial"/>
                <a:ea typeface="MS Pゴシック"/>
                <a:cs typeface="Arial"/>
              </a:rPr>
              <a:t> function, but modifications to the object it refers to can propagate beyond the scope.</a:t>
            </a:r>
          </a:p>
          <a:p>
            <a:r>
              <a:rPr lang="en-US" dirty="0">
                <a:latin typeface="Arial"/>
                <a:ea typeface="MS Pゴシック"/>
                <a:cs typeface="Arial"/>
              </a:rPr>
              <a:t>To summarize, even though the modification of the list inside the function affects the variable outside the function, it does not violate the concept of variable scope. The scope determines where the variable can be accessed, but the changes made to the object itself can be observed beyond the scope.</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98</a:t>
            </a:fld>
            <a:endParaRPr lang="en-US" altLang="en-US"/>
          </a:p>
        </p:txBody>
      </p:sp>
    </p:spTree>
    <p:extLst>
      <p:ext uri="{BB962C8B-B14F-4D97-AF65-F5344CB8AC3E}">
        <p14:creationId xmlns:p14="http://schemas.microsoft.com/office/powerpoint/2010/main" val="88207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The data type of a dictionary in Python is a collection of key-value pairs. </a:t>
            </a:r>
          </a:p>
          <a:p>
            <a:r>
              <a:rPr lang="en-US" dirty="0">
                <a:latin typeface="Arial"/>
                <a:ea typeface="MS Pゴシック"/>
                <a:cs typeface="Arial"/>
              </a:rPr>
              <a:t>It allows you to store and retrieve data based on unique keys. Dictionaries are very useful when you need to associate related information together.</a:t>
            </a:r>
          </a:p>
          <a:p>
            <a:endParaRPr lang="en-US" dirty="0">
              <a:latin typeface="Arial"/>
              <a:ea typeface="MS Pゴシック"/>
              <a:cs typeface="Arial"/>
            </a:endParaRPr>
          </a:p>
          <a:p>
            <a:endParaRPr lang="en-US" dirty="0">
              <a:latin typeface="Arial"/>
              <a:ea typeface="MS Pゴシック"/>
              <a:cs typeface="Arial"/>
            </a:endParaRPr>
          </a:p>
          <a:p>
            <a:r>
              <a:rPr lang="en-US" dirty="0">
                <a:latin typeface="Arial"/>
                <a:ea typeface="MS Pゴシック"/>
                <a:cs typeface="Arial"/>
              </a:rPr>
              <a:t>Let's use the example of storing student information to illustrate the benefits of using a dictionary. </a:t>
            </a:r>
          </a:p>
          <a:p>
            <a:r>
              <a:rPr lang="en-US">
                <a:latin typeface="Arial"/>
                <a:ea typeface="MS Pゴシック"/>
                <a:cs typeface="Arial"/>
              </a:rPr>
              <a:t>If we want to store the students' names, grades, and courses using a list, it would be more complicated. </a:t>
            </a:r>
          </a:p>
          <a:p>
            <a:r>
              <a:rPr lang="en-US" dirty="0">
                <a:latin typeface="Arial"/>
                <a:ea typeface="MS Pゴシック"/>
                <a:cs typeface="Arial"/>
              </a:rPr>
              <a:t>Here's an example of how it might look using lists:</a:t>
            </a:r>
          </a:p>
          <a:p>
            <a:endParaRPr lang="en-US" dirty="0">
              <a:cs typeface="Arial"/>
            </a:endParaRPr>
          </a:p>
          <a:p>
            <a:r>
              <a:rPr lang="en-US" dirty="0">
                <a:latin typeface="Arial"/>
                <a:ea typeface="MS Pゴシック"/>
                <a:cs typeface="Arial"/>
              </a:rPr>
              <a:t>you need to make sure that the corresponding indices match for each student's information. </a:t>
            </a:r>
          </a:p>
          <a:p>
            <a:r>
              <a:rPr lang="en-US" dirty="0">
                <a:latin typeface="Arial"/>
                <a:ea typeface="MS Pゴシック"/>
                <a:cs typeface="Arial"/>
              </a:rPr>
              <a:t>If the order is not maintained or if you want to add additional information (e.g., age, address, etc.), it becomes challenging to keep track of everything accurately.</a:t>
            </a:r>
            <a:endParaRPr lang="en-US" dirty="0"/>
          </a:p>
        </p:txBody>
      </p:sp>
      <p:sp>
        <p:nvSpPr>
          <p:cNvPr id="4" name="Slide Number Placeholder 3"/>
          <p:cNvSpPr>
            <a:spLocks noGrp="1"/>
          </p:cNvSpPr>
          <p:nvPr>
            <p:ph type="sldNum" sz="quarter" idx="5"/>
          </p:nvPr>
        </p:nvSpPr>
        <p:spPr/>
        <p:txBody>
          <a:bodyPr/>
          <a:lstStyle/>
          <a:p>
            <a:fld id="{192E0EA5-B342-43F9-B8F8-FC36FE37D320}" type="slidenum">
              <a:rPr lang="en-US" altLang="en-US"/>
              <a:t>99</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It's also messy and complicated if you want to access the stored information. Say if we want to collect the grade and the course information about a </a:t>
            </a:r>
            <a:r>
              <a:rPr lang="en-US">
                <a:latin typeface="Arial"/>
                <a:ea typeface="MS Pゴシック"/>
                <a:cs typeface="Arial"/>
              </a:rPr>
              <a:t>student.</a:t>
            </a:r>
            <a:endParaRPr lang="en-US" dirty="0">
              <a:cs typeface="Arial" panose="020B0604020202020204" pitchFamily="34" charset="0"/>
            </a:endParaRPr>
          </a:p>
          <a:p>
            <a:r>
              <a:rPr lang="en-US" dirty="0">
                <a:latin typeface="Arial"/>
                <a:ea typeface="MS Pゴシック"/>
                <a:cs typeface="Arial"/>
              </a:rPr>
              <a:t>You first need to get the index correctly, then, based on the index, you can finally retrieve the other information</a:t>
            </a:r>
            <a:endParaRPr lang="en-US">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100</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However, using a dictionary, we can organize the information in a more intuitive and efficient way. </a:t>
            </a:r>
          </a:p>
          <a:p>
            <a:r>
              <a:rPr lang="en-US" dirty="0">
                <a:latin typeface="Arial"/>
                <a:ea typeface="MS Pゴシック"/>
                <a:cs typeface="Arial"/>
              </a:rPr>
              <a:t>Each student's information can be represented as a key-value pair, with the keys being unique identifiers like student IDs or names. </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101</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Here's an example using a dictionary:</a:t>
            </a:r>
          </a:p>
          <a:p>
            <a:endParaRPr lang="en-US" dirty="0">
              <a:cs typeface="Arial"/>
            </a:endParaRPr>
          </a:p>
          <a:p>
            <a:r>
              <a:rPr lang="en-US" dirty="0">
                <a:latin typeface="Arial"/>
                <a:ea typeface="MS Pゴシック"/>
                <a:cs typeface="Arial"/>
              </a:rPr>
              <a:t>In this dictionary, the students' names serve as the keys, and the corresponding values are dictionaries themselves, containing the grade information for each student.</a:t>
            </a:r>
          </a:p>
          <a:p>
            <a:r>
              <a:rPr lang="en-US" dirty="0">
                <a:latin typeface="Arial"/>
                <a:ea typeface="MS Pゴシック"/>
                <a:cs typeface="Arial"/>
              </a:rPr>
              <a:t>This way, you can easily access and update specific information for a particular student using their name as the key.</a:t>
            </a:r>
          </a:p>
          <a:p>
            <a:br>
              <a:rPr lang="en-US" dirty="0">
                <a:cs typeface="Arial"/>
              </a:rPr>
            </a:br>
            <a:r>
              <a:rPr lang="en-US" b="1" dirty="0">
                <a:latin typeface="Arial"/>
                <a:ea typeface="MS Pゴシック"/>
                <a:cs typeface="Arial"/>
              </a:rPr>
              <a:t>Creation</a:t>
            </a:r>
            <a:r>
              <a:rPr lang="en-US" dirty="0">
                <a:latin typeface="Arial"/>
                <a:ea typeface="MS Pゴシック"/>
                <a:cs typeface="Arial"/>
              </a:rPr>
              <a:t>: You can create a dictionary by enclosing comma-separated key-value pairs within curly braces </a:t>
            </a:r>
            <a:r>
              <a:rPr lang="en-US" b="1" dirty="0">
                <a:latin typeface="Arial"/>
                <a:ea typeface="MS Pゴシック"/>
                <a:cs typeface="Arial"/>
              </a:rPr>
              <a:t>{}</a:t>
            </a:r>
            <a:r>
              <a:rPr lang="en-US" dirty="0">
                <a:latin typeface="Arial"/>
                <a:ea typeface="MS Pゴシック"/>
                <a:cs typeface="Arial"/>
              </a:rPr>
              <a:t>. Here's an example:</a:t>
            </a:r>
          </a:p>
        </p:txBody>
      </p:sp>
      <p:sp>
        <p:nvSpPr>
          <p:cNvPr id="4" name="Slide Number Placeholder 3"/>
          <p:cNvSpPr>
            <a:spLocks noGrp="1"/>
          </p:cNvSpPr>
          <p:nvPr>
            <p:ph type="sldNum" sz="quarter" idx="5"/>
          </p:nvPr>
        </p:nvSpPr>
        <p:spPr/>
        <p:txBody>
          <a:bodyPr/>
          <a:lstStyle/>
          <a:p>
            <a:fld id="{192E0EA5-B342-43F9-B8F8-FC36FE37D320}" type="slidenum">
              <a:rPr lang="en-US" altLang="en-US"/>
              <a:t>102</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b="1" dirty="0">
                <a:latin typeface="Arial"/>
                <a:ea typeface="MS Pゴシック"/>
                <a:cs typeface="Arial"/>
              </a:rPr>
              <a:t>Lookup</a:t>
            </a:r>
            <a:r>
              <a:rPr lang="en-US" dirty="0">
                <a:latin typeface="Arial"/>
                <a:ea typeface="MS Pゴシック"/>
                <a:cs typeface="Arial"/>
              </a:rPr>
              <a:t>: To access the value associated with a specific key in a dictionary, you can use square brackets </a:t>
            </a:r>
            <a:r>
              <a:rPr lang="en-US" b="1" dirty="0">
                <a:latin typeface="Arial"/>
                <a:ea typeface="MS Pゴシック"/>
                <a:cs typeface="Arial"/>
              </a:rPr>
              <a:t>[]</a:t>
            </a:r>
            <a:r>
              <a:rPr lang="en-US" dirty="0">
                <a:latin typeface="Arial"/>
                <a:ea typeface="MS Pゴシック"/>
                <a:cs typeface="Arial"/>
              </a:rPr>
              <a:t> and provide the key. Here's an example:</a:t>
            </a:r>
          </a:p>
        </p:txBody>
      </p:sp>
      <p:sp>
        <p:nvSpPr>
          <p:cNvPr id="4" name="Slide Number Placeholder 3"/>
          <p:cNvSpPr>
            <a:spLocks noGrp="1"/>
          </p:cNvSpPr>
          <p:nvPr>
            <p:ph type="sldNum" sz="quarter" idx="5"/>
          </p:nvPr>
        </p:nvSpPr>
        <p:spPr/>
        <p:txBody>
          <a:bodyPr/>
          <a:lstStyle/>
          <a:p>
            <a:fld id="{192E0EA5-B342-43F9-B8F8-FC36FE37D320}" type="slidenum">
              <a:rPr lang="en-US" altLang="en-US"/>
              <a:t>103</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 is what is typically inside a function body. You do some operation based on the input arguments, and return the results you need.</a:t>
            </a:r>
            <a:endParaRPr lang="en-US" dirty="0"/>
          </a:p>
        </p:txBody>
      </p:sp>
      <p:sp>
        <p:nvSpPr>
          <p:cNvPr id="4" name="Slide Number Placeholder 3"/>
          <p:cNvSpPr>
            <a:spLocks noGrp="1"/>
          </p:cNvSpPr>
          <p:nvPr>
            <p:ph type="sldNum" sz="quarter" idx="5"/>
          </p:nvPr>
        </p:nvSpPr>
        <p:spPr/>
        <p:txBody>
          <a:bodyPr/>
          <a:lstStyle/>
          <a:p>
            <a:fld id="{192E0EA5-B342-43F9-B8F8-FC36FE37D320}" type="slidenum">
              <a:rPr lang="en-US" altLang="en-US"/>
              <a:t>59</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b="1" dirty="0">
                <a:latin typeface="Arial"/>
                <a:ea typeface="MS Pゴシック"/>
                <a:cs typeface="Arial"/>
              </a:rPr>
              <a:t>Add or Update</a:t>
            </a:r>
            <a:r>
              <a:rPr lang="en-US" dirty="0">
                <a:latin typeface="Arial"/>
                <a:ea typeface="MS Pゴシック"/>
                <a:cs typeface="Arial"/>
              </a:rPr>
              <a:t>: You can add a new key-value pair to a dictionary or update the value of an existing key. Here's an example:</a:t>
            </a:r>
            <a:endParaRPr lang="en-US"/>
          </a:p>
          <a:p>
            <a:r>
              <a:rPr lang="en-US" b="1" dirty="0">
                <a:latin typeface="Arial"/>
                <a:ea typeface="MS Pゴシック"/>
                <a:cs typeface="Arial"/>
              </a:rPr>
              <a:t>Check if Key Exists</a:t>
            </a:r>
            <a:r>
              <a:rPr lang="en-US" dirty="0">
                <a:latin typeface="Arial"/>
                <a:ea typeface="MS Pゴシック"/>
                <a:cs typeface="Arial"/>
              </a:rPr>
              <a:t>: To check if a specific key exists in a dictionary, you can use the </a:t>
            </a:r>
            <a:r>
              <a:rPr lang="en-US" b="1" dirty="0">
                <a:latin typeface="Arial"/>
                <a:ea typeface="MS Pゴシック"/>
                <a:cs typeface="Arial"/>
              </a:rPr>
              <a:t>in</a:t>
            </a:r>
            <a:r>
              <a:rPr lang="en-US" dirty="0">
                <a:latin typeface="Arial"/>
                <a:ea typeface="MS Pゴシック"/>
                <a:cs typeface="Arial"/>
              </a:rPr>
              <a:t> keyword. It returns </a:t>
            </a:r>
            <a:r>
              <a:rPr lang="en-US" b="1" dirty="0">
                <a:latin typeface="Arial"/>
                <a:ea typeface="MS Pゴシック"/>
                <a:cs typeface="Arial"/>
              </a:rPr>
              <a:t>True</a:t>
            </a:r>
            <a:r>
              <a:rPr lang="en-US" dirty="0">
                <a:latin typeface="Arial"/>
                <a:ea typeface="MS Pゴシック"/>
                <a:cs typeface="Arial"/>
              </a:rPr>
              <a:t> if the key is present and </a:t>
            </a:r>
            <a:r>
              <a:rPr lang="en-US" b="1" dirty="0">
                <a:latin typeface="Arial"/>
                <a:ea typeface="MS Pゴシック"/>
                <a:cs typeface="Arial"/>
              </a:rPr>
              <a:t>False</a:t>
            </a:r>
            <a:r>
              <a:rPr lang="en-US" dirty="0">
                <a:latin typeface="Arial"/>
                <a:ea typeface="MS Pゴシック"/>
                <a:cs typeface="Arial"/>
              </a:rPr>
              <a:t> otherwise. Here's an example:</a:t>
            </a:r>
          </a:p>
          <a:p>
            <a:r>
              <a:rPr lang="en-US" b="1" dirty="0">
                <a:latin typeface="Arial"/>
                <a:ea typeface="MS Pゴシック"/>
                <a:cs typeface="Arial"/>
              </a:rPr>
              <a:t>Delete Entry</a:t>
            </a:r>
            <a:r>
              <a:rPr lang="en-US" dirty="0">
                <a:latin typeface="Arial"/>
                <a:ea typeface="MS Pゴシック"/>
                <a:cs typeface="Arial"/>
              </a:rPr>
              <a:t>: You can delete a key-value pair from a dictionary using the </a:t>
            </a:r>
            <a:r>
              <a:rPr lang="en-US" b="1" dirty="0">
                <a:latin typeface="Arial"/>
                <a:ea typeface="MS Pゴシック"/>
                <a:cs typeface="Arial"/>
              </a:rPr>
              <a:t>del</a:t>
            </a:r>
            <a:r>
              <a:rPr lang="en-US" dirty="0">
                <a:latin typeface="Arial"/>
                <a:ea typeface="MS Pゴシック"/>
                <a:cs typeface="Arial"/>
              </a:rPr>
              <a:t> keyword followed by the key. Here's an example:</a:t>
            </a:r>
          </a:p>
        </p:txBody>
      </p:sp>
      <p:sp>
        <p:nvSpPr>
          <p:cNvPr id="4" name="Slide Number Placeholder 3"/>
          <p:cNvSpPr>
            <a:spLocks noGrp="1"/>
          </p:cNvSpPr>
          <p:nvPr>
            <p:ph type="sldNum" sz="quarter" idx="5"/>
          </p:nvPr>
        </p:nvSpPr>
        <p:spPr/>
        <p:txBody>
          <a:bodyPr/>
          <a:lstStyle/>
          <a:p>
            <a:fld id="{192E0EA5-B342-43F9-B8F8-FC36FE37D320}" type="slidenum">
              <a:rPr lang="en-US" altLang="en-US"/>
              <a:t>104</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b="1" dirty="0">
                <a:latin typeface="Arial"/>
                <a:ea typeface="MS Pゴシック"/>
                <a:cs typeface="Arial"/>
              </a:rPr>
              <a:t>Check Keys and Values</a:t>
            </a:r>
            <a:r>
              <a:rPr lang="en-US" dirty="0">
                <a:latin typeface="Arial"/>
                <a:ea typeface="MS Pゴシック"/>
                <a:cs typeface="Arial"/>
              </a:rPr>
              <a:t>: You can access all the keys and values in a dictionary using the </a:t>
            </a:r>
            <a:r>
              <a:rPr lang="en-US" b="1" dirty="0">
                <a:latin typeface="Arial"/>
                <a:ea typeface="MS Pゴシック"/>
                <a:cs typeface="Arial"/>
              </a:rPr>
              <a:t>keys()</a:t>
            </a:r>
            <a:r>
              <a:rPr lang="en-US" dirty="0">
                <a:latin typeface="Arial"/>
                <a:ea typeface="MS Pゴシック"/>
                <a:cs typeface="Arial"/>
              </a:rPr>
              <a:t> and </a:t>
            </a:r>
            <a:r>
              <a:rPr lang="en-US" b="1" dirty="0">
                <a:latin typeface="Arial"/>
                <a:ea typeface="MS Pゴシック"/>
                <a:cs typeface="Arial"/>
              </a:rPr>
              <a:t>values()</a:t>
            </a:r>
            <a:r>
              <a:rPr lang="en-US" dirty="0">
                <a:latin typeface="Arial"/>
                <a:ea typeface="MS Pゴシック"/>
                <a:cs typeface="Arial"/>
              </a:rPr>
              <a:t> methods, respectively. </a:t>
            </a:r>
          </a:p>
          <a:p>
            <a:r>
              <a:rPr lang="en-US" dirty="0">
                <a:latin typeface="Arial"/>
                <a:ea typeface="MS Pゴシック"/>
                <a:cs typeface="Arial"/>
              </a:rPr>
              <a:t>Here are some examples:</a:t>
            </a:r>
          </a:p>
          <a:p>
            <a:r>
              <a:rPr lang="en-US" dirty="0">
                <a:latin typeface="Arial"/>
                <a:ea typeface="MS Pゴシック"/>
                <a:cs typeface="Arial"/>
              </a:rPr>
              <a:t>Note that these operations do not have a guaranteed order of the returned item list. </a:t>
            </a:r>
          </a:p>
        </p:txBody>
      </p:sp>
      <p:sp>
        <p:nvSpPr>
          <p:cNvPr id="4" name="Slide Number Placeholder 3"/>
          <p:cNvSpPr>
            <a:spLocks noGrp="1"/>
          </p:cNvSpPr>
          <p:nvPr>
            <p:ph type="sldNum" sz="quarter" idx="5"/>
          </p:nvPr>
        </p:nvSpPr>
        <p:spPr/>
        <p:txBody>
          <a:bodyPr/>
          <a:lstStyle/>
          <a:p>
            <a:fld id="{192E0EA5-B342-43F9-B8F8-FC36FE37D320}" type="slidenum">
              <a:rPr lang="en-US" altLang="en-US"/>
              <a:t>105</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Note that for dictionary, there are not much constrain for the stored value. It can be any type, different keys can have duplicated values, </a:t>
            </a:r>
            <a:r>
              <a:rPr lang="en-US">
                <a:latin typeface="Arial"/>
                <a:ea typeface="MS Pゴシック"/>
                <a:cs typeface="Arial"/>
              </a:rPr>
              <a:t>and we can also create a dictionary where the values are also dictionary!</a:t>
            </a:r>
          </a:p>
          <a:p>
            <a:r>
              <a:rPr lang="en-US" dirty="0">
                <a:latin typeface="Arial"/>
                <a:ea typeface="MS Pゴシック"/>
                <a:cs typeface="Arial"/>
              </a:rPr>
              <a:t>But for the keys, they have these constrains:</a:t>
            </a:r>
            <a:endParaRPr lang="en-US" dirty="0">
              <a:cs typeface="Arial"/>
            </a:endParaRPr>
          </a:p>
          <a:p>
            <a:pPr marL="171450" indent="-171450">
              <a:buFont typeface="Arial"/>
              <a:buChar char="•"/>
            </a:pPr>
            <a:r>
              <a:rPr lang="en-US" b="1" dirty="0">
                <a:latin typeface="Arial"/>
                <a:ea typeface="MS Pゴシック"/>
                <a:cs typeface="Arial"/>
              </a:rPr>
              <a:t>Uniqueness</a:t>
            </a:r>
            <a:r>
              <a:rPr lang="en-US" dirty="0">
                <a:latin typeface="Arial"/>
                <a:ea typeface="MS Pゴシック"/>
                <a:cs typeface="Arial"/>
              </a:rPr>
              <a:t>: Keys in a dictionary must be unique. If you try to add a key-value pair with a key that already exists, the new value will overwrite the existing value associated with that key.</a:t>
            </a:r>
          </a:p>
          <a:p>
            <a:pPr marL="171450" indent="-171450">
              <a:buFont typeface="Arial"/>
              <a:buChar char="•"/>
            </a:pPr>
            <a:r>
              <a:rPr lang="en-US" b="1" dirty="0">
                <a:latin typeface="Arial"/>
                <a:ea typeface="MS Pゴシック"/>
                <a:cs typeface="Arial"/>
              </a:rPr>
              <a:t>Immutability</a:t>
            </a:r>
            <a:r>
              <a:rPr lang="en-US" dirty="0">
                <a:latin typeface="Arial"/>
                <a:ea typeface="MS Pゴシック"/>
                <a:cs typeface="Arial"/>
              </a:rPr>
              <a:t>: Keys in a dictionary must be immutable objects. Immutable objects cannot be modified after creation. Examples of commonly used immutable objects as keys include strings, numbers (integers, floats), and tuples (if they only contain immutable elements).</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106</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Here are some key differences between lists and dictionaries in Python:</a:t>
            </a:r>
          </a:p>
          <a:p>
            <a:pPr marL="171450" indent="-171450">
              <a:buFont typeface="Arial"/>
              <a:buChar char="•"/>
            </a:pPr>
            <a:r>
              <a:rPr lang="en-US" b="1"/>
              <a:t>Data Organization</a:t>
            </a:r>
            <a:r>
              <a:rPr lang="en-US"/>
              <a:t>: Lists store elements in an ordered sequence, where each element has an index, while dictionaries store key-value pairs, allowing for easy retrieval of values based on unique keys.</a:t>
            </a:r>
          </a:p>
          <a:p>
            <a:pPr marL="171450" indent="-171450">
              <a:buFont typeface="Arial"/>
              <a:buChar char="•"/>
            </a:pPr>
            <a:r>
              <a:rPr lang="en-US" b="1" dirty="0">
                <a:latin typeface="Arial"/>
                <a:ea typeface="MS Pゴシック"/>
                <a:cs typeface="Arial"/>
              </a:rPr>
              <a:t>Accessing Elements</a:t>
            </a:r>
            <a:r>
              <a:rPr lang="en-US" dirty="0">
                <a:latin typeface="Arial"/>
                <a:ea typeface="MS Pゴシック"/>
                <a:cs typeface="Arial"/>
              </a:rPr>
              <a:t>: In a list, elements are accessed using integer indices, starting from 0. In contrast, dictionaries are accessed using unique keys.</a:t>
            </a:r>
          </a:p>
          <a:p>
            <a:pPr marL="171450" indent="-171450">
              <a:buFont typeface="Arial"/>
              <a:buChar char="•"/>
            </a:pPr>
            <a:r>
              <a:rPr lang="en-US" b="1" dirty="0">
                <a:latin typeface="Arial"/>
                <a:ea typeface="MS Pゴシック"/>
                <a:cs typeface="Arial"/>
              </a:rPr>
              <a:t>Ordering</a:t>
            </a:r>
            <a:r>
              <a:rPr lang="en-US" dirty="0">
                <a:latin typeface="Arial"/>
                <a:ea typeface="MS Pゴシック"/>
                <a:cs typeface="Arial"/>
              </a:rPr>
              <a:t>: Lists maintain the order of elements as they are inserted, while dictionaries do not guarantee any specific order.</a:t>
            </a:r>
          </a:p>
          <a:p>
            <a:pPr marL="171450" indent="-171450">
              <a:buFont typeface="Arial"/>
              <a:buChar char="•"/>
            </a:pPr>
            <a:r>
              <a:rPr lang="en-US" b="1" dirty="0">
                <a:latin typeface="Arial"/>
                <a:ea typeface="MS Pゴシック"/>
                <a:cs typeface="Arial"/>
              </a:rPr>
              <a:t>Searching</a:t>
            </a:r>
            <a:r>
              <a:rPr lang="en-US" dirty="0">
                <a:latin typeface="Arial"/>
                <a:ea typeface="MS Pゴシック"/>
                <a:cs typeface="Arial"/>
              </a:rPr>
              <a:t>: Lists require iterating through elements to find a specific value, which can be time-consuming for large lists. Dictionaries provide constant-time lookup based on the key, making them more efficient for searching.</a:t>
            </a:r>
          </a:p>
          <a:p>
            <a:pPr marL="171450" indent="-171450">
              <a:buFont typeface="Arial"/>
              <a:buChar char="•"/>
            </a:pPr>
            <a:endParaRPr lang="en-US" dirty="0">
              <a:latin typeface="Arial"/>
              <a:ea typeface="MS Pゴシック"/>
              <a:cs typeface="Arial"/>
            </a:endParaRPr>
          </a:p>
          <a:p>
            <a:pPr marL="171450" indent="-171450">
              <a:buFont typeface="Arial,Sans-Serif"/>
              <a:buChar char="•"/>
            </a:pPr>
            <a:r>
              <a:rPr lang="en-US" b="1" dirty="0">
                <a:latin typeface="Arial"/>
                <a:ea typeface="MS Pゴシック"/>
                <a:cs typeface="Arial"/>
              </a:rPr>
              <a:t>Duplicate Elements</a:t>
            </a:r>
            <a:r>
              <a:rPr lang="en-US" dirty="0">
                <a:latin typeface="Arial"/>
                <a:ea typeface="MS Pゴシック"/>
                <a:cs typeface="Arial"/>
              </a:rPr>
              <a:t>: Lists allow duplicate elements, meaning the same value can appear multiple times. Dictionaries, on the other hand, require unique keys, and duplicate keys will overwrite previous values.</a:t>
            </a:r>
          </a:p>
          <a:p>
            <a:pPr marL="171450" indent="-171450">
              <a:buFont typeface="Arial,Sans-Serif"/>
              <a:buChar char="•"/>
            </a:pPr>
            <a:r>
              <a:rPr lang="en-US" b="1" dirty="0">
                <a:latin typeface="Arial"/>
                <a:ea typeface="MS Pゴシック"/>
                <a:cs typeface="Arial"/>
              </a:rPr>
              <a:t>Mutability</a:t>
            </a:r>
            <a:r>
              <a:rPr lang="en-US" dirty="0">
                <a:latin typeface="Arial"/>
                <a:ea typeface="MS Pゴシック"/>
                <a:cs typeface="Arial"/>
              </a:rPr>
              <a:t>: Both lists and dictionaries are mutable, meaning you can modify their elements. However, the structure of a dictionary (keys and values) can also be modified, while the structure of a list remains constant.</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107</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 Exercise: Student Database # 1. Create an empty dictionary called </a:t>
            </a:r>
            <a:r>
              <a:rPr lang="en-US" dirty="0" err="1"/>
              <a:t>student_db</a:t>
            </a:r>
            <a:r>
              <a:rPr lang="en-US" dirty="0"/>
              <a:t>. </a:t>
            </a:r>
            <a:r>
              <a:rPr lang="en-US" dirty="0" err="1"/>
              <a:t>student_db</a:t>
            </a:r>
            <a:r>
              <a:rPr lang="en-US" dirty="0"/>
              <a:t> = {} # 2. Add student records to the </a:t>
            </a:r>
            <a:r>
              <a:rPr lang="en-US" dirty="0" err="1"/>
              <a:t>student_db</a:t>
            </a:r>
            <a:r>
              <a:rPr lang="en-US" dirty="0"/>
              <a:t> dictionary. </a:t>
            </a:r>
            <a:r>
              <a:rPr lang="en-US" dirty="0" err="1"/>
              <a:t>student_db</a:t>
            </a:r>
            <a:r>
              <a:rPr lang="en-US" dirty="0"/>
              <a:t>[101] = {"Name": "Alice", "Grade": "A"} </a:t>
            </a:r>
            <a:r>
              <a:rPr lang="en-US" dirty="0" err="1"/>
              <a:t>student_db</a:t>
            </a:r>
            <a:r>
              <a:rPr lang="en-US" dirty="0"/>
              <a:t>[102] = {"Name": "Bob", "Grade": "B"} </a:t>
            </a:r>
            <a:r>
              <a:rPr lang="en-US" dirty="0" err="1"/>
              <a:t>student_db</a:t>
            </a:r>
            <a:r>
              <a:rPr lang="en-US" dirty="0"/>
              <a:t>[103] = {"Name": "Charlie", "Grade": "C"} # 3. Print the student records. for </a:t>
            </a:r>
            <a:r>
              <a:rPr lang="en-US" dirty="0" err="1"/>
              <a:t>student_id</a:t>
            </a:r>
            <a:r>
              <a:rPr lang="en-US" dirty="0"/>
              <a:t>, </a:t>
            </a:r>
            <a:r>
              <a:rPr lang="en-US" dirty="0" err="1"/>
              <a:t>student_info</a:t>
            </a:r>
            <a:r>
              <a:rPr lang="en-US" dirty="0"/>
              <a:t> in </a:t>
            </a:r>
            <a:r>
              <a:rPr lang="en-US" dirty="0" err="1"/>
              <a:t>student_db.items</a:t>
            </a:r>
            <a:r>
              <a:rPr lang="en-US" dirty="0"/>
              <a:t>(): print(</a:t>
            </a:r>
            <a:r>
              <a:rPr lang="en-US" dirty="0" err="1"/>
              <a:t>f"Student</a:t>
            </a:r>
            <a:r>
              <a:rPr lang="en-US" dirty="0"/>
              <a:t> ID: {</a:t>
            </a:r>
            <a:r>
              <a:rPr lang="en-US" dirty="0" err="1"/>
              <a:t>student_id</a:t>
            </a:r>
            <a:r>
              <a:rPr lang="en-US" dirty="0"/>
              <a:t>}, Name: {</a:t>
            </a:r>
            <a:r>
              <a:rPr lang="en-US" dirty="0" err="1"/>
              <a:t>student_info</a:t>
            </a:r>
            <a:r>
              <a:rPr lang="en-US" dirty="0"/>
              <a:t>['Name']}, Grade: {</a:t>
            </a:r>
            <a:r>
              <a:rPr lang="en-US" dirty="0" err="1"/>
              <a:t>student_info</a:t>
            </a:r>
            <a:r>
              <a:rPr lang="en-US" dirty="0"/>
              <a:t>['Grade']}") # 4. Update the grade of student with ID 102 to "A+". </a:t>
            </a:r>
            <a:r>
              <a:rPr lang="en-US" dirty="0" err="1"/>
              <a:t>student_db</a:t>
            </a:r>
            <a:r>
              <a:rPr lang="en-US" dirty="0"/>
              <a:t>[102]["Grade"] = "A+" # 5. Print the updated student record of student with ID 102. print("Updated student record of student with ID 102:") print(</a:t>
            </a:r>
            <a:r>
              <a:rPr lang="en-US" dirty="0" err="1"/>
              <a:t>student_db</a:t>
            </a:r>
            <a:r>
              <a:rPr lang="en-US" dirty="0"/>
              <a:t>[102]) # 6. Check if student with ID 104 exists in the </a:t>
            </a:r>
            <a:r>
              <a:rPr lang="en-US" dirty="0" err="1"/>
              <a:t>student_db</a:t>
            </a:r>
            <a:r>
              <a:rPr lang="en-US" dirty="0"/>
              <a:t> dictionary. if 104 in </a:t>
            </a:r>
            <a:r>
              <a:rPr lang="en-US" dirty="0" err="1"/>
              <a:t>student_db</a:t>
            </a:r>
            <a:r>
              <a:rPr lang="en-US" dirty="0"/>
              <a:t>: print("Student ID 104 exists") else: print("Student ID 104 does not exist") # 7. Remove the student record of student with ID 103. del </a:t>
            </a:r>
            <a:r>
              <a:rPr lang="en-US" dirty="0" err="1"/>
              <a:t>student_db</a:t>
            </a:r>
            <a:r>
              <a:rPr lang="en-US" dirty="0"/>
              <a:t>[103] # 8. Print the remaining student records. print("Remaining student records:") for </a:t>
            </a:r>
            <a:r>
              <a:rPr lang="en-US" dirty="0" err="1"/>
              <a:t>student_id</a:t>
            </a:r>
            <a:r>
              <a:rPr lang="en-US" dirty="0"/>
              <a:t>, </a:t>
            </a:r>
            <a:r>
              <a:rPr lang="en-US" dirty="0" err="1"/>
              <a:t>student_info</a:t>
            </a:r>
            <a:r>
              <a:rPr lang="en-US" dirty="0"/>
              <a:t> in </a:t>
            </a:r>
            <a:r>
              <a:rPr lang="en-US" dirty="0" err="1"/>
              <a:t>student_db.items</a:t>
            </a:r>
            <a:r>
              <a:rPr lang="en-US" dirty="0"/>
              <a:t>(): print(</a:t>
            </a:r>
            <a:r>
              <a:rPr lang="en-US" dirty="0" err="1"/>
              <a:t>f"Student</a:t>
            </a:r>
            <a:r>
              <a:rPr lang="en-US" dirty="0"/>
              <a:t> ID: {</a:t>
            </a:r>
            <a:r>
              <a:rPr lang="en-US" dirty="0" err="1"/>
              <a:t>student_id</a:t>
            </a:r>
            <a:r>
              <a:rPr lang="en-US" dirty="0"/>
              <a:t>}, Name: {</a:t>
            </a:r>
            <a:r>
              <a:rPr lang="en-US" dirty="0" err="1"/>
              <a:t>student_info</a:t>
            </a:r>
            <a:r>
              <a:rPr lang="en-US" dirty="0"/>
              <a:t>['Name']}, Grade: {</a:t>
            </a:r>
            <a:r>
              <a:rPr lang="en-US" dirty="0" err="1"/>
              <a:t>student_info</a:t>
            </a:r>
            <a:r>
              <a:rPr lang="en-US" dirty="0"/>
              <a:t>['Grade']}") # 9. Clear all records from the </a:t>
            </a:r>
            <a:r>
              <a:rPr lang="en-US" dirty="0" err="1"/>
              <a:t>student_db</a:t>
            </a:r>
            <a:r>
              <a:rPr lang="en-US" dirty="0"/>
              <a:t> dictionary. </a:t>
            </a:r>
            <a:r>
              <a:rPr lang="en-US" dirty="0" err="1"/>
              <a:t>student_db.clear</a:t>
            </a:r>
            <a:r>
              <a:rPr lang="en-US" dirty="0"/>
              <a:t>() # 10. Print the dictionary to confirm that it is empty. print("Empty student database:") print(</a:t>
            </a:r>
            <a:r>
              <a:rPr lang="en-US" dirty="0" err="1"/>
              <a:t>student_db</a:t>
            </a:r>
            <a:r>
              <a:rPr lang="en-US" dirty="0"/>
              <a:t>)</a:t>
            </a:r>
          </a:p>
        </p:txBody>
      </p:sp>
      <p:sp>
        <p:nvSpPr>
          <p:cNvPr id="4" name="Slide Number Placeholder 3"/>
          <p:cNvSpPr>
            <a:spLocks noGrp="1"/>
          </p:cNvSpPr>
          <p:nvPr>
            <p:ph type="sldNum" sz="quarter" idx="5"/>
          </p:nvPr>
        </p:nvSpPr>
        <p:spPr/>
        <p:txBody>
          <a:bodyPr/>
          <a:lstStyle/>
          <a:p>
            <a:fld id="{192E0EA5-B342-43F9-B8F8-FC36FE37D320}" type="slidenum">
              <a:rPr lang="en-US" altLang="en-US"/>
              <a:t>108</a:t>
            </a:fld>
            <a:endParaRPr lang="en-US" altLang="en-US"/>
          </a:p>
        </p:txBody>
      </p:sp>
    </p:spTree>
    <p:extLst>
      <p:ext uri="{BB962C8B-B14F-4D97-AF65-F5344CB8AC3E}">
        <p14:creationId xmlns:p14="http://schemas.microsoft.com/office/powerpoint/2010/main" val="3886129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 is the concept of variable scope:</a:t>
            </a:r>
          </a:p>
          <a:p>
            <a:r>
              <a:rPr lang="en-US" dirty="0">
                <a:latin typeface="Arial"/>
                <a:ea typeface="MS Pゴシック"/>
                <a:cs typeface="Arial"/>
              </a:rPr>
              <a:t>Variable scope refers to the visibility and accessibility of variables within different parts of a program. </a:t>
            </a:r>
          </a:p>
          <a:p>
            <a:r>
              <a:rPr lang="en-US" dirty="0">
                <a:latin typeface="Arial"/>
                <a:ea typeface="MS Pゴシック"/>
                <a:cs typeface="Arial"/>
              </a:rPr>
              <a:t>In Python, variables have different scopes depending on where they are defined. </a:t>
            </a:r>
          </a:p>
          <a:p>
            <a:r>
              <a:rPr lang="en-US" dirty="0">
                <a:latin typeface="Arial"/>
                <a:ea typeface="MS Pゴシック"/>
                <a:cs typeface="Arial"/>
              </a:rPr>
              <a:t>In this code example, we have two variables named </a:t>
            </a:r>
            <a:r>
              <a:rPr lang="en-US" b="1" dirty="0">
                <a:latin typeface="Arial"/>
                <a:ea typeface="MS Pゴシック"/>
                <a:cs typeface="Arial"/>
              </a:rPr>
              <a:t>x</a:t>
            </a:r>
            <a:r>
              <a:rPr lang="en-US" dirty="0">
                <a:latin typeface="Arial"/>
                <a:ea typeface="MS Pゴシック"/>
                <a:cs typeface="Arial"/>
              </a:rPr>
              <a:t>: one inside the function </a:t>
            </a:r>
            <a:r>
              <a:rPr lang="en-US" b="1" dirty="0">
                <a:latin typeface="Arial"/>
                <a:ea typeface="MS Pゴシック"/>
                <a:cs typeface="Arial"/>
              </a:rPr>
              <a:t>f()</a:t>
            </a:r>
            <a:r>
              <a:rPr lang="en-US" dirty="0">
                <a:latin typeface="Arial"/>
                <a:ea typeface="MS Pゴシック"/>
                <a:cs typeface="Arial"/>
              </a:rPr>
              <a:t> and another one outside the function.</a:t>
            </a:r>
            <a:endParaRPr lang="en-US"/>
          </a:p>
          <a:p>
            <a:pPr marL="171450" indent="-171450">
              <a:buFont typeface="Arial"/>
              <a:buChar char="•"/>
            </a:pPr>
            <a:r>
              <a:rPr lang="en-US" dirty="0">
                <a:latin typeface="Arial"/>
                <a:ea typeface="MS Pゴシック"/>
                <a:cs typeface="Arial"/>
              </a:rPr>
              <a:t>The </a:t>
            </a:r>
            <a:r>
              <a:rPr lang="en-US" b="1" dirty="0">
                <a:latin typeface="Arial"/>
                <a:ea typeface="MS Pゴシック"/>
                <a:cs typeface="Arial"/>
              </a:rPr>
              <a:t>x</a:t>
            </a:r>
            <a:r>
              <a:rPr lang="en-US" dirty="0">
                <a:latin typeface="Arial"/>
                <a:ea typeface="MS Pゴシック"/>
                <a:cs typeface="Arial"/>
              </a:rPr>
              <a:t> variable defined inside the function </a:t>
            </a:r>
            <a:r>
              <a:rPr lang="en-US" b="1" dirty="0">
                <a:latin typeface="Arial"/>
                <a:ea typeface="MS Pゴシック"/>
                <a:cs typeface="Arial"/>
              </a:rPr>
              <a:t>f()</a:t>
            </a:r>
            <a:r>
              <a:rPr lang="en-US" dirty="0">
                <a:latin typeface="Arial"/>
                <a:ea typeface="MS Pゴシック"/>
                <a:cs typeface="Arial"/>
              </a:rPr>
              <a:t> is a local variable. It is only accessible within the function's scope. Any changes made to this local </a:t>
            </a:r>
            <a:r>
              <a:rPr lang="en-US" b="1" dirty="0">
                <a:latin typeface="Arial"/>
                <a:ea typeface="MS Pゴシック"/>
                <a:cs typeface="Arial"/>
              </a:rPr>
              <a:t>x</a:t>
            </a:r>
            <a:r>
              <a:rPr lang="en-US" dirty="0">
                <a:latin typeface="Arial"/>
                <a:ea typeface="MS Pゴシック"/>
                <a:cs typeface="Arial"/>
              </a:rPr>
              <a:t> variable will not affect the </a:t>
            </a:r>
            <a:r>
              <a:rPr lang="en-US" b="1" dirty="0">
                <a:latin typeface="Arial"/>
                <a:ea typeface="MS Pゴシック"/>
                <a:cs typeface="Arial"/>
              </a:rPr>
              <a:t>x</a:t>
            </a:r>
            <a:r>
              <a:rPr lang="en-US" dirty="0">
                <a:latin typeface="Arial"/>
                <a:ea typeface="MS Pゴシック"/>
                <a:cs typeface="Arial"/>
              </a:rPr>
              <a:t> variable defined outside the function.</a:t>
            </a:r>
          </a:p>
          <a:p>
            <a:pPr marL="171450" indent="-171450">
              <a:buFont typeface="Arial"/>
              <a:buChar char="•"/>
            </a:pPr>
            <a:endParaRPr lang="en-US" dirty="0">
              <a:latin typeface="Arial"/>
              <a:ea typeface="MS Pゴシック"/>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60</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buFont typeface="Arial,Sans-Serif"/>
              <a:buChar char="•"/>
            </a:pPr>
            <a:r>
              <a:rPr lang="en-US"/>
              <a:t>The </a:t>
            </a:r>
            <a:r>
              <a:rPr lang="en-US" b="1"/>
              <a:t>x</a:t>
            </a:r>
            <a:r>
              <a:rPr lang="en-US"/>
              <a:t> variable defined outside the function </a:t>
            </a:r>
            <a:r>
              <a:rPr lang="en-US" b="1"/>
              <a:t>f()</a:t>
            </a:r>
            <a:r>
              <a:rPr lang="en-US"/>
              <a:t> is a global variable. It is accessible throughout the entire program, including within the function. Changes made to this global </a:t>
            </a:r>
            <a:r>
              <a:rPr lang="en-US" b="1"/>
              <a:t>x</a:t>
            </a:r>
            <a:r>
              <a:rPr lang="en-US"/>
              <a:t> variable can be seen both inside and outside the function.</a:t>
            </a:r>
            <a:endParaRPr lang="en-US" dirty="0"/>
          </a:p>
          <a:p>
            <a:r>
              <a:rPr lang="en-US"/>
              <a:t>Here's a breakdown of the code's execution:</a:t>
            </a:r>
            <a:endParaRPr lang="en-US" dirty="0"/>
          </a:p>
          <a:p>
            <a:endParaRPr lang="en-US" dirty="0"/>
          </a:p>
        </p:txBody>
      </p:sp>
      <p:sp>
        <p:nvSpPr>
          <p:cNvPr id="4" name="Slide Number Placeholder 3"/>
          <p:cNvSpPr>
            <a:spLocks noGrp="1"/>
          </p:cNvSpPr>
          <p:nvPr>
            <p:ph type="sldNum" sz="quarter" idx="5"/>
          </p:nvPr>
        </p:nvSpPr>
        <p:spPr/>
        <p:txBody>
          <a:bodyPr/>
          <a:lstStyle/>
          <a:p>
            <a:fld id="{192E0EA5-B342-43F9-B8F8-FC36FE37D320}" type="slidenum">
              <a:rPr lang="en-US" altLang="en-US"/>
              <a:t>61</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buFont typeface="Arial,Sans-Serif"/>
              <a:buChar char="•"/>
            </a:pPr>
            <a:r>
              <a:rPr lang="en-US"/>
              <a:t>We define the function </a:t>
            </a:r>
            <a:r>
              <a:rPr lang="en-US" b="1"/>
              <a:t>f(x)</a:t>
            </a:r>
            <a:r>
              <a:rPr lang="en-US"/>
              <a:t> which takes a parameter </a:t>
            </a:r>
            <a:r>
              <a:rPr lang="en-US" b="1"/>
              <a:t>x</a:t>
            </a:r>
            <a:r>
              <a:rPr lang="en-US"/>
              <a:t>. Within the function, a new local variable </a:t>
            </a:r>
            <a:r>
              <a:rPr lang="en-US" b="1"/>
              <a:t>x</a:t>
            </a:r>
            <a:r>
              <a:rPr lang="en-US"/>
              <a:t> is created and assigned the value of </a:t>
            </a:r>
            <a:r>
              <a:rPr lang="en-US" b="1"/>
              <a:t>x + 1</a:t>
            </a:r>
            <a:r>
              <a:rPr lang="en-US"/>
              <a:t>.</a:t>
            </a:r>
            <a:endParaRPr lang="en-US" dirty="0"/>
          </a:p>
          <a:p>
            <a:pPr marL="171450" indent="-171450">
              <a:buFont typeface="Arial,Sans-Serif"/>
              <a:buChar char="•"/>
            </a:pPr>
            <a:r>
              <a:rPr lang="en-US"/>
              <a:t>Inside the function, we print the value of the local </a:t>
            </a:r>
            <a:r>
              <a:rPr lang="en-US" b="1"/>
              <a:t>x</a:t>
            </a:r>
            <a:r>
              <a:rPr lang="en-US"/>
              <a:t> variable using </a:t>
            </a:r>
            <a:r>
              <a:rPr lang="en-US" b="1"/>
              <a:t>print('in f(x) x= ', x)</a:t>
            </a:r>
            <a:r>
              <a:rPr lang="en-US"/>
              <a:t>.</a:t>
            </a:r>
            <a:endParaRPr lang="en-US" dirty="0"/>
          </a:p>
          <a:p>
            <a:pPr marL="171450" indent="-171450">
              <a:buFont typeface="Arial,Sans-Serif"/>
              <a:buChar char="•"/>
            </a:pPr>
            <a:r>
              <a:rPr lang="en-US"/>
              <a:t>The function </a:t>
            </a:r>
            <a:r>
              <a:rPr lang="en-US" b="1"/>
              <a:t>f(x)</a:t>
            </a:r>
            <a:r>
              <a:rPr lang="en-US"/>
              <a:t> is called with </a:t>
            </a:r>
            <a:r>
              <a:rPr lang="en-US" b="1"/>
              <a:t>x</a:t>
            </a:r>
            <a:r>
              <a:rPr lang="en-US"/>
              <a:t> being assigned the value of </a:t>
            </a:r>
            <a:r>
              <a:rPr lang="en-US" b="1"/>
              <a:t>3</a:t>
            </a:r>
            <a:r>
              <a:rPr lang="en-US"/>
              <a:t> outside the function. This creates a new local </a:t>
            </a:r>
            <a:r>
              <a:rPr lang="en-US" b="1"/>
              <a:t>x</a:t>
            </a:r>
            <a:r>
              <a:rPr lang="en-US"/>
              <a:t> variable with the value </a:t>
            </a:r>
            <a:r>
              <a:rPr lang="en-US" b="1"/>
              <a:t>4</a:t>
            </a:r>
            <a:r>
              <a:rPr lang="en-US"/>
              <a:t> (as </a:t>
            </a:r>
            <a:r>
              <a:rPr lang="en-US" b="1"/>
              <a:t>x + 1</a:t>
            </a:r>
            <a:r>
              <a:rPr lang="en-US"/>
              <a:t> is computed).</a:t>
            </a:r>
            <a:endParaRPr lang="en-US" dirty="0"/>
          </a:p>
          <a:p>
            <a:pPr marL="171450" indent="-171450">
              <a:buFont typeface="Arial,Sans-Serif"/>
              <a:buChar char="•"/>
            </a:pPr>
            <a:r>
              <a:rPr lang="en-US"/>
              <a:t>The value of the local </a:t>
            </a:r>
            <a:r>
              <a:rPr lang="en-US" b="1"/>
              <a:t>x</a:t>
            </a:r>
            <a:r>
              <a:rPr lang="en-US"/>
              <a:t> variable (</a:t>
            </a:r>
            <a:r>
              <a:rPr lang="en-US" b="1"/>
              <a:t>4</a:t>
            </a:r>
            <a:r>
              <a:rPr lang="en-US"/>
              <a:t>) is assigned to the variable </a:t>
            </a:r>
            <a:r>
              <a:rPr lang="en-US" b="1"/>
              <a:t>z</a:t>
            </a:r>
            <a:r>
              <a:rPr lang="en-US"/>
              <a:t>.</a:t>
            </a:r>
            <a:endParaRPr lang="en-US" dirty="0"/>
          </a:p>
          <a:p>
            <a:pPr marL="171450" indent="-171450">
              <a:buFont typeface="Arial,Sans-Serif"/>
              <a:buChar char="•"/>
            </a:pPr>
            <a:r>
              <a:rPr lang="en-US"/>
              <a:t>The program prints the output </a:t>
            </a:r>
            <a:r>
              <a:rPr lang="en-US" b="1"/>
              <a:t>in f(x) x= 4</a:t>
            </a:r>
            <a:r>
              <a:rPr lang="en-US"/>
              <a:t>.</a:t>
            </a:r>
            <a:endParaRPr lang="en-US" dirty="0"/>
          </a:p>
          <a:p>
            <a:pPr marL="171450" indent="-171450">
              <a:buFont typeface="Arial,Sans-Serif"/>
              <a:buChar char="•"/>
            </a:pPr>
            <a:r>
              <a:rPr lang="en-US"/>
              <a:t>The global </a:t>
            </a:r>
            <a:r>
              <a:rPr lang="en-US" b="1"/>
              <a:t>x</a:t>
            </a:r>
            <a:r>
              <a:rPr lang="en-US"/>
              <a:t> variable (</a:t>
            </a:r>
            <a:r>
              <a:rPr lang="en-US" b="1"/>
              <a:t>3</a:t>
            </a:r>
            <a:r>
              <a:rPr lang="en-US"/>
              <a:t>) remains unchanged.</a:t>
            </a:r>
            <a:endParaRPr lang="en-US" dirty="0"/>
          </a:p>
          <a:p>
            <a:pPr marL="171450" indent="-171450">
              <a:buFont typeface="Arial,Sans-Serif"/>
              <a:buChar char="•"/>
            </a:pPr>
            <a:endParaRPr lang="en-US" dirty="0"/>
          </a:p>
        </p:txBody>
      </p:sp>
      <p:sp>
        <p:nvSpPr>
          <p:cNvPr id="4" name="Slide Number Placeholder 3"/>
          <p:cNvSpPr>
            <a:spLocks noGrp="1"/>
          </p:cNvSpPr>
          <p:nvPr>
            <p:ph type="sldNum" sz="quarter" idx="5"/>
          </p:nvPr>
        </p:nvSpPr>
        <p:spPr/>
        <p:txBody>
          <a:bodyPr/>
          <a:lstStyle/>
          <a:p>
            <a:fld id="{192E0EA5-B342-43F9-B8F8-FC36FE37D320}" type="slidenum">
              <a:rPr lang="en-US" altLang="en-US"/>
              <a:t>62</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This example demonstrates the difference between local and global variable scope. </a:t>
            </a:r>
          </a:p>
          <a:p>
            <a:r>
              <a:rPr lang="en-US" dirty="0">
                <a:latin typeface="Arial"/>
                <a:ea typeface="MS Pゴシック"/>
                <a:cs typeface="Arial"/>
              </a:rPr>
              <a:t>The local </a:t>
            </a:r>
            <a:r>
              <a:rPr lang="en-US" b="1" dirty="0">
                <a:latin typeface="Arial"/>
                <a:ea typeface="MS Pゴシック"/>
                <a:cs typeface="Arial"/>
              </a:rPr>
              <a:t>x</a:t>
            </a:r>
            <a:r>
              <a:rPr lang="en-US" dirty="0">
                <a:latin typeface="Arial"/>
                <a:ea typeface="MS Pゴシック"/>
                <a:cs typeface="Arial"/>
              </a:rPr>
              <a:t> variable within the function </a:t>
            </a:r>
            <a:r>
              <a:rPr lang="en-US" b="1" dirty="0">
                <a:latin typeface="Arial"/>
                <a:ea typeface="MS Pゴシック"/>
                <a:cs typeface="Arial"/>
              </a:rPr>
              <a:t>f()</a:t>
            </a:r>
            <a:r>
              <a:rPr lang="en-US" dirty="0">
                <a:latin typeface="Arial"/>
                <a:ea typeface="MS Pゴシック"/>
                <a:cs typeface="Arial"/>
              </a:rPr>
              <a:t> is confined to the function's scope and does not affect the global </a:t>
            </a:r>
            <a:r>
              <a:rPr lang="en-US" b="1" dirty="0">
                <a:latin typeface="Arial"/>
                <a:ea typeface="MS Pゴシック"/>
                <a:cs typeface="Arial"/>
              </a:rPr>
              <a:t>x</a:t>
            </a:r>
            <a:r>
              <a:rPr lang="en-US" dirty="0">
                <a:latin typeface="Arial"/>
                <a:ea typeface="MS Pゴシック"/>
                <a:cs typeface="Arial"/>
              </a:rPr>
              <a:t> variable defined outside the function. </a:t>
            </a:r>
          </a:p>
          <a:p>
            <a:r>
              <a:rPr lang="en-US" dirty="0">
                <a:latin typeface="Arial"/>
                <a:ea typeface="MS Pゴシック"/>
                <a:cs typeface="Arial"/>
              </a:rPr>
              <a:t>Understanding variable scope is important for managing data and ensuring that variables are used and updated appropriately within different parts of a program.</a:t>
            </a:r>
            <a:endParaRPr lang="en-US" dirty="0"/>
          </a:p>
          <a:p>
            <a:endParaRPr lang="en-US" dirty="0"/>
          </a:p>
          <a:p>
            <a:endParaRPr lang="en-US" dirty="0"/>
          </a:p>
          <a:p>
            <a:endParaRPr lang="en-US" dirty="0"/>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63</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057400"/>
            <a:ext cx="7772400" cy="1143000"/>
          </a:xfrm>
        </p:spPr>
        <p:txBody>
          <a:bodyPr/>
          <a:lstStyle>
            <a:lvl1pPr>
              <a:defRPr/>
            </a:lvl1pPr>
          </a:lstStyle>
          <a:p>
            <a:pPr lvl="0"/>
            <a:r>
              <a:rPr lang="en-US" altLang="en-US" noProof="0"/>
              <a:t>Click to edit Master title style</a:t>
            </a:r>
          </a:p>
        </p:txBody>
      </p:sp>
      <p:sp>
        <p:nvSpPr>
          <p:cNvPr id="3075" name="Rectangle 3"/>
          <p:cNvSpPr>
            <a:spLocks noGrp="1" noChangeArrowheads="1"/>
          </p:cNvSpPr>
          <p:nvPr>
            <p:ph type="subTitle" idx="1"/>
          </p:nvPr>
        </p:nvSpPr>
        <p:spPr>
          <a:xfrm>
            <a:off x="685800" y="3505200"/>
            <a:ext cx="7772400" cy="1752600"/>
          </a:xfrm>
        </p:spPr>
        <p:txBody>
          <a:bodyPr/>
          <a:lstStyle>
            <a:lvl1pPr marL="0" indent="0" algn="ctr">
              <a:buFont typeface="Wingdings" panose="05000000000000000000" pitchFamily="2" charset="2"/>
              <a:buNone/>
              <a:defRPr/>
            </a:lvl1pPr>
          </a:lstStyle>
          <a:p>
            <a:pPr lvl="0"/>
            <a:r>
              <a:rPr lang="en-US" altLang="en-US" noProof="0"/>
              <a:t>Click to edit Master subtitle style</a:t>
            </a:r>
          </a:p>
        </p:txBody>
      </p:sp>
      <p:pic>
        <p:nvPicPr>
          <p:cNvPr id="30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76975"/>
            <a:ext cx="9144000" cy="581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36"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276975"/>
            <a:ext cx="9144000" cy="581025"/>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685800" y="609600"/>
            <a:ext cx="7772400" cy="1143000"/>
          </a:xfrm>
          <a:prstGeom prst="rect">
            <a:avLst/>
          </a:prstGeom>
          <a:noFill/>
          <a:ln>
            <a:noFill/>
          </a:ln>
          <a:effectLst>
            <a:outerShdw blurRad="50800" dist="12700" dir="8100000" algn="ctr" rotWithShape="0">
              <a:srgbClr val="FFFFFF">
                <a:alpha val="7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outerShdw blurRad="50800" dist="12700" dir="8100000" algn="ctr" rotWithShape="0">
              <a:srgbClr val="FFFFFF">
                <a:alpha val="7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9pPr>
    </p:titleStyle>
    <p:bodyStyle>
      <a:lvl1pPr marL="342900" indent="-342900" algn="l" rtl="0" eaLnBrk="1" fontAlgn="base" hangingPunct="1">
        <a:spcBef>
          <a:spcPct val="20000"/>
        </a:spcBef>
        <a:spcAft>
          <a:spcPct val="0"/>
        </a:spcAft>
        <a:buFont typeface="Wingdings" panose="05000000000000000000" pitchFamily="2" charset="2"/>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ocw.mit.edu/courses/6-0001-introduction-to-computer-science-and-programming-in-python-fall-2016/"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ocw.mit.edu/courses/6-0001-introduction-to-computer-science-and-programming-in-python-fall-2016/"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ocw.mit.edu/courses/6-0001-introduction-to-computer-science-and-programming-in-python-fall-2016/"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ocw.mit.edu/courses/6-0001-introduction-to-computer-science-and-programming-in-python-fall-2016/"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ocw.mit.edu/courses/6-0001-introduction-to-computer-science-and-programming-in-python-fall-2016/"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ocw.mit.edu/courses/6-0001-introduction-to-computer-science-and-programming-in-python-fall-2016/"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1828800"/>
            <a:ext cx="7772400" cy="1143000"/>
          </a:xfrm>
        </p:spPr>
        <p:txBody>
          <a:bodyPr/>
          <a:lstStyle/>
          <a:p>
            <a:r>
              <a:rPr lang="en-US" sz="3600"/>
              <a:t>Introduction to Python for Image Processing</a:t>
            </a:r>
            <a:endParaRPr lang="en-US" altLang="en-US" sz="3600"/>
          </a:p>
        </p:txBody>
      </p:sp>
      <p:sp>
        <p:nvSpPr>
          <p:cNvPr id="5123" name="Rectangle 3"/>
          <p:cNvSpPr>
            <a:spLocks noGrp="1" noChangeArrowheads="1"/>
          </p:cNvSpPr>
          <p:nvPr>
            <p:ph type="subTitle" idx="1"/>
          </p:nvPr>
        </p:nvSpPr>
        <p:spPr/>
        <p:txBody>
          <a:bodyPr/>
          <a:lstStyle/>
          <a:p>
            <a:r>
              <a:rPr lang="en-US" sz="1300" b="0" i="0">
                <a:effectLst/>
                <a:ea typeface="+mn-lt"/>
                <a:cs typeface="+mn-lt"/>
              </a:rPr>
              <a:t>Instructor: </a:t>
            </a:r>
            <a:endParaRPr lang="en-US">
              <a:ea typeface="+mn-lt"/>
              <a:cs typeface="+mn-lt"/>
            </a:endParaRPr>
          </a:p>
          <a:p>
            <a:r>
              <a:rPr lang="en-US" sz="1300" b="0" i="0">
                <a:effectLst/>
                <a:ea typeface="+mn-lt"/>
                <a:cs typeface="+mn-lt"/>
              </a:rPr>
              <a:t>Junyu Chen </a:t>
            </a:r>
            <a:r>
              <a:rPr lang="en-US" sz="1300">
                <a:ea typeface="+mn-lt"/>
                <a:cs typeface="+mn-lt"/>
              </a:rPr>
              <a:t>(Day1 &amp; Day2)</a:t>
            </a:r>
            <a:endParaRPr lang="en-US"/>
          </a:p>
          <a:p>
            <a:r>
              <a:rPr lang="en-US" sz="1300" dirty="0">
                <a:ea typeface="+mn-lt"/>
                <a:cs typeface="+mn-lt"/>
              </a:rPr>
              <a:t>Prof. Marvin Doyley (Day3)</a:t>
            </a:r>
            <a:endParaRPr lang="en-US" dirty="0"/>
          </a:p>
          <a:p>
            <a:endParaRPr lang="en-US" sz="1300" dirty="0">
              <a:effectLst/>
              <a:latin typeface="Open sans"/>
              <a:cs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Scope Example</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3" name="Content Placeholder 2"/>
          <p:cNvSpPr>
            <a:spLocks noGrp="1"/>
          </p:cNvSpPr>
          <p:nvPr>
            <p:ph idx="1"/>
          </p:nvPr>
        </p:nvSpPr>
        <p:spPr/>
        <p:txBody>
          <a:bodyPr/>
          <a:lstStyle/>
          <a:p>
            <a:endParaRPr lang="en-US"/>
          </a:p>
        </p:txBody>
      </p:sp>
      <p:pic>
        <p:nvPicPr>
          <p:cNvPr id="5" name="Content Placeholder 1"/>
          <p:cNvPicPr>
            <a:picLocks noChangeAspect="1"/>
          </p:cNvPicPr>
          <p:nvPr/>
        </p:nvPicPr>
        <p:blipFill>
          <a:blip r:embed="rId4"/>
          <a:srcRect t="17228"/>
          <a:stretch>
            <a:fillRect/>
          </a:stretch>
        </p:blipFill>
        <p:spPr>
          <a:xfrm>
            <a:off x="685800" y="1657350"/>
            <a:ext cx="7772400" cy="4027170"/>
          </a:xfrm>
          <a:prstGeom prst="rect">
            <a:avLst/>
          </a:prstGeom>
          <a:noFill/>
          <a:ln>
            <a:noFill/>
          </a:ln>
          <a:effectLst>
            <a:outerShdw blurRad="50800" dist="12700" dir="8100000" algn="ctr" rotWithShape="0">
              <a:srgbClr val="FFFFFF">
                <a:alpha val="7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685800" y="408940"/>
            <a:ext cx="7772400" cy="5687060"/>
          </a:xfrm>
        </p:spPr>
        <p:txBody>
          <a:bodyPr/>
          <a:lstStyle/>
          <a:p>
            <a:r>
              <a:rPr lang="en-US"/>
              <a:t>http://www.pythontutor.com/</a:t>
            </a:r>
          </a:p>
        </p:txBody>
      </p:sp>
      <p:pic>
        <p:nvPicPr>
          <p:cNvPr id="2" name="Picture 1"/>
          <p:cNvPicPr>
            <a:picLocks noChangeAspect="1"/>
          </p:cNvPicPr>
          <p:nvPr/>
        </p:nvPicPr>
        <p:blipFill>
          <a:blip r:embed="rId3"/>
          <a:stretch>
            <a:fillRect/>
          </a:stretch>
        </p:blipFill>
        <p:spPr>
          <a:xfrm>
            <a:off x="1066800" y="1143000"/>
            <a:ext cx="6878320" cy="4762500"/>
          </a:xfrm>
          <a:prstGeom prst="rect">
            <a:avLst/>
          </a:prstGeom>
        </p:spPr>
      </p:pic>
      <p:sp>
        <p:nvSpPr>
          <p:cNvPr id="3" name="Text Box 2"/>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r>
              <a:rPr lang="en-US" sz="3600">
                <a:sym typeface="+mn-ea"/>
              </a:rPr>
              <a:t>If No </a:t>
            </a:r>
            <a:r>
              <a:rPr lang="en-US" sz="4000">
                <a:latin typeface="Arial"/>
                <a:cs typeface="Arial"/>
                <a:sym typeface="+mn-ea"/>
              </a:rPr>
              <a:t>return </a:t>
            </a:r>
            <a:r>
              <a:rPr lang="en-US" sz="3600">
                <a:latin typeface="Times New Roman"/>
                <a:cs typeface="Times New Roman"/>
                <a:sym typeface="+mn-ea"/>
              </a:rPr>
              <a:t>is</a:t>
            </a:r>
            <a:r>
              <a:rPr lang="en-US" sz="3600">
                <a:sym typeface="+mn-ea"/>
              </a:rPr>
              <a:t> Given:</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3" name="Content Placeholder 2"/>
          <p:cNvSpPr>
            <a:spLocks noGrp="1"/>
          </p:cNvSpPr>
          <p:nvPr>
            <p:ph idx="1"/>
          </p:nvPr>
        </p:nvSpPr>
        <p:spPr/>
        <p:txBody>
          <a:bodyPr/>
          <a:lstStyle/>
          <a:p>
            <a:endParaRPr lang="en-US"/>
          </a:p>
        </p:txBody>
      </p:sp>
      <p:pic>
        <p:nvPicPr>
          <p:cNvPr id="6" name="Content Placeholder 1"/>
          <p:cNvPicPr>
            <a:picLocks noChangeAspect="1"/>
          </p:cNvPicPr>
          <p:nvPr/>
        </p:nvPicPr>
        <p:blipFill>
          <a:blip r:embed="rId4"/>
          <a:srcRect t="27194"/>
          <a:stretch>
            <a:fillRect/>
          </a:stretch>
        </p:blipFill>
        <p:spPr>
          <a:xfrm>
            <a:off x="685800" y="1974850"/>
            <a:ext cx="7772400" cy="4076700"/>
          </a:xfrm>
          <a:prstGeom prst="rect">
            <a:avLst/>
          </a:prstGeom>
          <a:noFill/>
          <a:ln>
            <a:noFill/>
          </a:ln>
          <a:effectLst>
            <a:outerShdw blurRad="50800" dist="12700" dir="8100000" algn="ctr" rotWithShape="0">
              <a:srgbClr val="FFFFFF">
                <a:alpha val="75000"/>
              </a:srgbClr>
            </a:outerShdw>
          </a:effectLst>
        </p:spPr>
      </p:pic>
      <p:sp>
        <p:nvSpPr>
          <p:cNvPr id="7" name="Text Box 6"/>
          <p:cNvSpPr txBox="1"/>
          <p:nvPr/>
        </p:nvSpPr>
        <p:spPr>
          <a:xfrm>
            <a:off x="812800" y="5918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tretch>
            <a:fillRect/>
          </a:stretch>
        </p:blipFill>
        <p:spPr>
          <a:xfrm>
            <a:off x="685800" y="494030"/>
            <a:ext cx="7772400" cy="5515610"/>
          </a:xfrm>
          <a:prstGeom prst="rect">
            <a:avLst/>
          </a:prstGeom>
        </p:spPr>
      </p:pic>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sym typeface="+mn-ea"/>
              </a:rPr>
              <a:t>Exercise: </a:t>
            </a:r>
            <a:r>
              <a:rPr lang="en-US" sz="3600" dirty="0">
                <a:ea typeface="+mj-lt"/>
                <a:cs typeface="+mj-lt"/>
                <a:sym typeface="+mn-ea"/>
              </a:rPr>
              <a:t>Maximum of Two Numbers</a:t>
            </a:r>
            <a:endParaRPr lang="en-US" sz="3600" dirty="0">
              <a:cs typeface="Times New Roman"/>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r>
              <a:rPr lang="en-US" sz="2000" dirty="0">
                <a:solidFill>
                  <a:srgbClr val="374151"/>
                </a:solidFill>
                <a:ea typeface="+mn-lt"/>
                <a:cs typeface="+mn-lt"/>
              </a:rPr>
              <a:t>Write a function called </a:t>
            </a:r>
            <a:r>
              <a:rPr lang="en-US" sz="2000" b="1" err="1">
                <a:latin typeface="Consolas"/>
                <a:ea typeface="+mn-lt"/>
                <a:cs typeface="+mn-lt"/>
              </a:rPr>
              <a:t>find_maximum</a:t>
            </a:r>
            <a:r>
              <a:rPr lang="en-US" sz="2000" b="1" dirty="0">
                <a:latin typeface="Consolas"/>
                <a:ea typeface="+mn-lt"/>
                <a:cs typeface="+mn-lt"/>
              </a:rPr>
              <a:t>()</a:t>
            </a:r>
            <a:r>
              <a:rPr lang="en-US" sz="2000" dirty="0">
                <a:solidFill>
                  <a:srgbClr val="374151"/>
                </a:solidFill>
                <a:ea typeface="+mn-lt"/>
                <a:cs typeface="+mn-lt"/>
              </a:rPr>
              <a:t> that takes </a:t>
            </a:r>
            <a:r>
              <a:rPr lang="en-US" sz="2000" b="1" dirty="0">
                <a:solidFill>
                  <a:srgbClr val="374151"/>
                </a:solidFill>
                <a:ea typeface="+mn-lt"/>
                <a:cs typeface="+mn-lt"/>
              </a:rPr>
              <a:t>two </a:t>
            </a:r>
            <a:r>
              <a:rPr lang="en-US" sz="2000" dirty="0">
                <a:solidFill>
                  <a:srgbClr val="374151"/>
                </a:solidFill>
                <a:ea typeface="+mn-lt"/>
                <a:cs typeface="+mn-lt"/>
              </a:rPr>
              <a:t>numbers as arguments and returns the maximum of the two numbers. The function should compare the two numbers and determine which one is larger, and then return the larger number as the result.</a:t>
            </a:r>
            <a:endParaRPr lang="en-US"/>
          </a:p>
          <a:p>
            <a:r>
              <a:rPr lang="en-US" sz="2000" b="1">
                <a:latin typeface="Consolas"/>
                <a:ea typeface="+mn-lt"/>
                <a:cs typeface="+mn-lt"/>
              </a:rPr>
              <a:t>def </a:t>
            </a:r>
            <a:r>
              <a:rPr lang="en-US" sz="2000" b="1" err="1">
                <a:latin typeface="Consolas"/>
                <a:ea typeface="+mn-lt"/>
                <a:cs typeface="+mn-lt"/>
              </a:rPr>
              <a:t>find_maximum</a:t>
            </a:r>
            <a:r>
              <a:rPr lang="en-US" sz="2000" b="1">
                <a:latin typeface="Consolas"/>
                <a:ea typeface="+mn-lt"/>
                <a:cs typeface="+mn-lt"/>
              </a:rPr>
              <a:t>(num1, num2):</a:t>
            </a:r>
            <a:endParaRPr lang="en-US" sz="2000" b="1" dirty="0">
              <a:latin typeface="Consolas"/>
              <a:ea typeface="+mn-lt"/>
              <a:cs typeface="+mn-lt"/>
            </a:endParaRPr>
          </a:p>
          <a:p>
            <a:pPr>
              <a:buNone/>
            </a:pPr>
            <a:endParaRPr lang="en-US" sz="2000" dirty="0">
              <a:solidFill>
                <a:srgbClr val="374151"/>
              </a:solidFill>
              <a:cs typeface="Times New Roman"/>
            </a:endParaRPr>
          </a:p>
          <a:p>
            <a:pPr marL="0" indent="0">
              <a:buNone/>
            </a:pPr>
            <a:endParaRPr lang="en-US" sz="2000" dirty="0">
              <a:solidFill>
                <a:srgbClr val="374151"/>
              </a:solidFill>
              <a:cs typeface="Times New Roman"/>
            </a:endParaRPr>
          </a:p>
          <a:p>
            <a:pPr>
              <a:buAutoNum type="arabicPeriod"/>
            </a:pPr>
            <a:endParaRPr lang="en-US" sz="2000" dirty="0">
              <a:solidFill>
                <a:srgbClr val="374151"/>
              </a:solidFill>
              <a:cs typeface="Times New Roman"/>
            </a:endParaRPr>
          </a:p>
        </p:txBody>
      </p:sp>
    </p:spTree>
    <p:extLst>
      <p:ext uri="{BB962C8B-B14F-4D97-AF65-F5344CB8AC3E}">
        <p14:creationId xmlns:p14="http://schemas.microsoft.com/office/powerpoint/2010/main" val="2950684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Iteration vs. Recursion</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3" name="Content Placeholder 2"/>
          <p:cNvSpPr>
            <a:spLocks noGrp="1"/>
          </p:cNvSpPr>
          <p:nvPr>
            <p:ph idx="1"/>
          </p:nvPr>
        </p:nvSpPr>
        <p:spPr/>
        <p:txBody>
          <a:bodyPr/>
          <a:lstStyle/>
          <a:p>
            <a:endParaRPr lang="en-US"/>
          </a:p>
        </p:txBody>
      </p:sp>
      <p:pic>
        <p:nvPicPr>
          <p:cNvPr id="5" name="Content Placeholder 1"/>
          <p:cNvPicPr>
            <a:picLocks noChangeAspect="1"/>
          </p:cNvPicPr>
          <p:nvPr/>
        </p:nvPicPr>
        <p:blipFill>
          <a:blip r:embed="rId4"/>
          <a:srcRect t="19842" b="40161"/>
          <a:stretch>
            <a:fillRect/>
          </a:stretch>
        </p:blipFill>
        <p:spPr>
          <a:xfrm>
            <a:off x="685800" y="1956435"/>
            <a:ext cx="7772400" cy="2021205"/>
          </a:xfrm>
          <a:prstGeom prst="rect">
            <a:avLst/>
          </a:prstGeom>
          <a:noFill/>
          <a:ln>
            <a:noFill/>
          </a:ln>
          <a:effectLst>
            <a:outerShdw blurRad="50800" dist="12700" dir="8100000" algn="ctr" rotWithShape="0">
              <a:srgbClr val="FFFFFF">
                <a:alpha val="7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dirty="0">
                <a:sym typeface="+mn-ea"/>
              </a:rPr>
              <a:t>Class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3" name="Content Placeholder 2"/>
          <p:cNvSpPr>
            <a:spLocks noGrp="1"/>
          </p:cNvSpPr>
          <p:nvPr>
            <p:ph idx="1"/>
          </p:nvPr>
        </p:nvSpPr>
        <p:spPr/>
        <p:txBody>
          <a:bodyPr/>
          <a:lstStyle/>
          <a:p>
            <a:pPr algn="just"/>
            <a:r>
              <a:rPr lang="en-US" sz="2000" dirty="0">
                <a:solidFill>
                  <a:srgbClr val="374151"/>
                </a:solidFill>
                <a:ea typeface="+mn-lt"/>
                <a:cs typeface="+mn-lt"/>
              </a:rPr>
              <a:t>Object-Oriented Programming (OOP):</a:t>
            </a:r>
            <a:endParaRPr lang="en-US" sz="2000">
              <a:cs typeface="Times New Roman"/>
            </a:endParaRPr>
          </a:p>
          <a:p>
            <a:pPr lvl="1" algn="just"/>
            <a:r>
              <a:rPr lang="en-US" sz="2000" dirty="0">
                <a:solidFill>
                  <a:srgbClr val="374151"/>
                </a:solidFill>
                <a:ea typeface="+mn-lt"/>
                <a:cs typeface="+mn-lt"/>
              </a:rPr>
              <a:t>Python is an object-oriented programming language, which means it focuses on creating objects as the primary building blocks of programs.</a:t>
            </a:r>
            <a:endParaRPr lang="en-US" sz="2000">
              <a:cs typeface="Times New Roman"/>
            </a:endParaRPr>
          </a:p>
          <a:p>
            <a:pPr lvl="1" algn="just"/>
            <a:r>
              <a:rPr lang="en-US" sz="2000" dirty="0">
                <a:solidFill>
                  <a:srgbClr val="374151"/>
                </a:solidFill>
                <a:ea typeface="+mn-lt"/>
                <a:cs typeface="+mn-lt"/>
              </a:rPr>
              <a:t>OOP allows us to organize code into modular and reusable units, making it easier to manage and maintain complex projects.</a:t>
            </a:r>
            <a:endParaRPr lang="en-US" sz="2000">
              <a:cs typeface="Times New Roman"/>
            </a:endParaRPr>
          </a:p>
          <a:p>
            <a:pPr lvl="1" algn="just"/>
            <a:endParaRPr lang="en-US" sz="2000">
              <a:cs typeface="Times New Roman"/>
            </a:endParaRPr>
          </a:p>
        </p:txBody>
      </p:sp>
    </p:spTree>
    <p:extLst>
      <p:ext uri="{BB962C8B-B14F-4D97-AF65-F5344CB8AC3E}">
        <p14:creationId xmlns:p14="http://schemas.microsoft.com/office/powerpoint/2010/main" val="193365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dirty="0">
                <a:sym typeface="+mn-ea"/>
              </a:rPr>
              <a:t>Class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3" name="Content Placeholder 2"/>
          <p:cNvSpPr>
            <a:spLocks noGrp="1"/>
          </p:cNvSpPr>
          <p:nvPr>
            <p:ph idx="1"/>
          </p:nvPr>
        </p:nvSpPr>
        <p:spPr/>
        <p:txBody>
          <a:bodyPr/>
          <a:lstStyle/>
          <a:p>
            <a:pPr algn="just"/>
            <a:r>
              <a:rPr lang="en-US" sz="2000" dirty="0">
                <a:solidFill>
                  <a:srgbClr val="374151"/>
                </a:solidFill>
                <a:ea typeface="+mn-lt"/>
                <a:cs typeface="+mn-lt"/>
              </a:rPr>
              <a:t>Class Definition:</a:t>
            </a:r>
            <a:endParaRPr lang="en-US" sz="2000" dirty="0">
              <a:cs typeface="Times New Roman"/>
            </a:endParaRPr>
          </a:p>
          <a:p>
            <a:pPr lvl="1" algn="just"/>
            <a:r>
              <a:rPr lang="en-US" sz="2000" dirty="0">
                <a:solidFill>
                  <a:srgbClr val="374151"/>
                </a:solidFill>
                <a:ea typeface="+mn-lt"/>
                <a:cs typeface="+mn-lt"/>
              </a:rPr>
              <a:t>A class is defined using the </a:t>
            </a:r>
            <a:r>
              <a:rPr lang="en-US" sz="2000" b="1" dirty="0">
                <a:latin typeface="Consolas"/>
                <a:cs typeface="Times New Roman"/>
              </a:rPr>
              <a:t>class</a:t>
            </a:r>
            <a:r>
              <a:rPr lang="en-US" sz="2000" dirty="0">
                <a:solidFill>
                  <a:srgbClr val="374151"/>
                </a:solidFill>
                <a:ea typeface="+mn-lt"/>
                <a:cs typeface="+mn-lt"/>
              </a:rPr>
              <a:t> keyword followed by the name of the class.</a:t>
            </a:r>
            <a:endParaRPr lang="en-US" sz="2000">
              <a:cs typeface="Times New Roman"/>
            </a:endParaRPr>
          </a:p>
          <a:p>
            <a:pPr lvl="1" algn="just"/>
            <a:r>
              <a:rPr lang="en-US" sz="2000" dirty="0">
                <a:solidFill>
                  <a:srgbClr val="374151"/>
                </a:solidFill>
                <a:ea typeface="+mn-lt"/>
                <a:cs typeface="+mn-lt"/>
              </a:rPr>
              <a:t>It serves as a blueprint that defines the properties and behaviors (methods) that objects of that class will possess.</a:t>
            </a:r>
            <a:endParaRPr lang="en-US" sz="2000">
              <a:cs typeface="Times New Roman"/>
            </a:endParaRPr>
          </a:p>
          <a:p>
            <a:pPr lvl="1" algn="just"/>
            <a:r>
              <a:rPr lang="en-US" sz="2000" dirty="0">
                <a:solidFill>
                  <a:srgbClr val="374151"/>
                </a:solidFill>
                <a:ea typeface="+mn-lt"/>
                <a:cs typeface="+mn-lt"/>
              </a:rPr>
              <a:t>For example, a class called </a:t>
            </a:r>
            <a:r>
              <a:rPr lang="en-US" sz="2000" b="1" dirty="0">
                <a:latin typeface="Consolas"/>
                <a:cs typeface="Times New Roman"/>
              </a:rPr>
              <a:t>Car</a:t>
            </a:r>
            <a:r>
              <a:rPr lang="en-US" sz="2000" dirty="0">
                <a:solidFill>
                  <a:srgbClr val="374151"/>
                </a:solidFill>
                <a:ea typeface="+mn-lt"/>
                <a:cs typeface="+mn-lt"/>
              </a:rPr>
              <a:t> can define properties like </a:t>
            </a:r>
            <a:r>
              <a:rPr lang="en-US" sz="2000" b="1" dirty="0">
                <a:latin typeface="Consolas"/>
                <a:cs typeface="Times New Roman"/>
              </a:rPr>
              <a:t>color</a:t>
            </a:r>
            <a:r>
              <a:rPr lang="en-US" sz="2000" dirty="0">
                <a:solidFill>
                  <a:srgbClr val="374151"/>
                </a:solidFill>
                <a:ea typeface="+mn-lt"/>
                <a:cs typeface="+mn-lt"/>
              </a:rPr>
              <a:t>, </a:t>
            </a:r>
            <a:r>
              <a:rPr lang="en-US" sz="2000" b="1" dirty="0">
                <a:latin typeface="Consolas"/>
                <a:cs typeface="Times New Roman"/>
              </a:rPr>
              <a:t>make</a:t>
            </a:r>
            <a:r>
              <a:rPr lang="en-US" sz="2000" dirty="0">
                <a:solidFill>
                  <a:srgbClr val="374151"/>
                </a:solidFill>
                <a:ea typeface="+mn-lt"/>
                <a:cs typeface="+mn-lt"/>
              </a:rPr>
              <a:t>, and </a:t>
            </a:r>
            <a:r>
              <a:rPr lang="en-US" sz="2000" b="1" dirty="0">
                <a:latin typeface="Consolas"/>
                <a:cs typeface="Times New Roman"/>
              </a:rPr>
              <a:t>model</a:t>
            </a:r>
            <a:r>
              <a:rPr lang="en-US" sz="2000" dirty="0">
                <a:solidFill>
                  <a:srgbClr val="374151"/>
                </a:solidFill>
                <a:ea typeface="+mn-lt"/>
                <a:cs typeface="+mn-lt"/>
              </a:rPr>
              <a:t>, as well as behaviors like </a:t>
            </a:r>
            <a:r>
              <a:rPr lang="en-US" sz="2000" b="1" err="1">
                <a:latin typeface="Consolas"/>
                <a:cs typeface="Times New Roman"/>
              </a:rPr>
              <a:t>start_engine</a:t>
            </a:r>
            <a:r>
              <a:rPr lang="en-US" sz="2000" b="1" dirty="0">
                <a:latin typeface="Consolas"/>
                <a:cs typeface="Times New Roman"/>
              </a:rPr>
              <a:t>()</a:t>
            </a:r>
            <a:r>
              <a:rPr lang="en-US" sz="2000" dirty="0">
                <a:solidFill>
                  <a:srgbClr val="374151"/>
                </a:solidFill>
                <a:ea typeface="+mn-lt"/>
                <a:cs typeface="+mn-lt"/>
              </a:rPr>
              <a:t> or </a:t>
            </a:r>
            <a:r>
              <a:rPr lang="en-US" sz="2000" b="1" dirty="0">
                <a:latin typeface="Consolas"/>
                <a:cs typeface="Times New Roman"/>
              </a:rPr>
              <a:t>accelerate()</a:t>
            </a:r>
            <a:r>
              <a:rPr lang="en-US" sz="2000" dirty="0">
                <a:solidFill>
                  <a:srgbClr val="374151"/>
                </a:solidFill>
                <a:ea typeface="+mn-lt"/>
                <a:cs typeface="+mn-lt"/>
              </a:rPr>
              <a:t>.</a:t>
            </a:r>
            <a:endParaRPr lang="en-US" sz="2000">
              <a:cs typeface="Times New Roman"/>
            </a:endParaRPr>
          </a:p>
          <a:p>
            <a:pPr algn="just"/>
            <a:endParaRPr lang="en-US" dirty="0">
              <a:cs typeface="Times New Roman"/>
            </a:endParaRPr>
          </a:p>
        </p:txBody>
      </p:sp>
    </p:spTree>
    <p:extLst>
      <p:ext uri="{BB962C8B-B14F-4D97-AF65-F5344CB8AC3E}">
        <p14:creationId xmlns:p14="http://schemas.microsoft.com/office/powerpoint/2010/main" val="871630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dirty="0">
                <a:sym typeface="+mn-ea"/>
              </a:rPr>
              <a:t>Class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3" name="Content Placeholder 2"/>
          <p:cNvSpPr>
            <a:spLocks noGrp="1"/>
          </p:cNvSpPr>
          <p:nvPr>
            <p:ph idx="1"/>
          </p:nvPr>
        </p:nvSpPr>
        <p:spPr/>
        <p:txBody>
          <a:bodyPr/>
          <a:lstStyle/>
          <a:p>
            <a:pPr algn="just"/>
            <a:r>
              <a:rPr lang="en-US" sz="2000">
                <a:solidFill>
                  <a:srgbClr val="374151"/>
                </a:solidFill>
                <a:ea typeface="+mn-lt"/>
                <a:cs typeface="+mn-lt"/>
              </a:rPr>
              <a:t>Objects and Instances:</a:t>
            </a:r>
          </a:p>
          <a:p>
            <a:pPr lvl="1" algn="just"/>
            <a:r>
              <a:rPr lang="en-US" sz="2000">
                <a:solidFill>
                  <a:srgbClr val="374151"/>
                </a:solidFill>
                <a:ea typeface="+mn-lt"/>
                <a:cs typeface="+mn-lt"/>
              </a:rPr>
              <a:t>Once a class is defined, we can create objects or instances of that class.</a:t>
            </a:r>
          </a:p>
          <a:p>
            <a:pPr lvl="1" algn="just"/>
            <a:r>
              <a:rPr lang="en-US" sz="2000">
                <a:solidFill>
                  <a:srgbClr val="374151"/>
                </a:solidFill>
                <a:ea typeface="+mn-lt"/>
                <a:cs typeface="+mn-lt"/>
              </a:rPr>
              <a:t>An object is an instance of a class, representing a specific occurrence or entity.</a:t>
            </a:r>
          </a:p>
          <a:p>
            <a:pPr lvl="1" algn="just"/>
            <a:r>
              <a:rPr lang="en-US" sz="2000">
                <a:solidFill>
                  <a:srgbClr val="374151"/>
                </a:solidFill>
                <a:ea typeface="+mn-lt"/>
                <a:cs typeface="+mn-lt"/>
              </a:rPr>
              <a:t>For instance, we can create multiple instances of the </a:t>
            </a:r>
            <a:r>
              <a:rPr lang="en-US" sz="2000" b="1">
                <a:latin typeface="Consolas"/>
                <a:ea typeface="+mn-lt"/>
                <a:cs typeface="Arial"/>
              </a:rPr>
              <a:t>Car</a:t>
            </a:r>
            <a:r>
              <a:rPr lang="en-US" sz="2000">
                <a:solidFill>
                  <a:srgbClr val="374151"/>
                </a:solidFill>
                <a:ea typeface="+mn-lt"/>
                <a:cs typeface="+mn-lt"/>
              </a:rPr>
              <a:t> class, each representing a different car with its own set of properties and behaviors.</a:t>
            </a:r>
            <a:endParaRPr lang="en-US" sz="2000">
              <a:cs typeface="Times New Roman"/>
            </a:endParaRPr>
          </a:p>
          <a:p>
            <a:pPr marL="171450" indent="-171450" algn="just">
              <a:buFont typeface="Arial,Sans-Serif" panose="05000000000000000000" pitchFamily="2" charset="2"/>
              <a:buChar char="•"/>
            </a:pPr>
            <a:endParaRPr lang="en-US" sz="2000" dirty="0">
              <a:solidFill>
                <a:srgbClr val="000000"/>
              </a:solidFill>
              <a:latin typeface="Arial"/>
              <a:cs typeface="Arial"/>
            </a:endParaRPr>
          </a:p>
        </p:txBody>
      </p:sp>
    </p:spTree>
    <p:extLst>
      <p:ext uri="{BB962C8B-B14F-4D97-AF65-F5344CB8AC3E}">
        <p14:creationId xmlns:p14="http://schemas.microsoft.com/office/powerpoint/2010/main" val="2013712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dirty="0">
                <a:sym typeface="+mn-ea"/>
              </a:rPr>
              <a:t>Class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Picture 5" descr="Text&#10;&#10;Description automatically generated">
            <a:extLst>
              <a:ext uri="{FF2B5EF4-FFF2-40B4-BE49-F238E27FC236}">
                <a16:creationId xmlns:a16="http://schemas.microsoft.com/office/drawing/2014/main" id="{FB095682-EA81-2604-C08F-8B27349F1E17}"/>
              </a:ext>
            </a:extLst>
          </p:cNvPr>
          <p:cNvPicPr>
            <a:picLocks noGrp="1" noChangeAspect="1"/>
          </p:cNvPicPr>
          <p:nvPr>
            <p:ph idx="1"/>
          </p:nvPr>
        </p:nvPicPr>
        <p:blipFill>
          <a:blip r:embed="rId4"/>
          <a:stretch>
            <a:fillRect/>
          </a:stretch>
        </p:blipFill>
        <p:spPr>
          <a:xfrm>
            <a:off x="685800" y="2007351"/>
            <a:ext cx="7772400" cy="4062497"/>
          </a:xfrm>
        </p:spPr>
      </p:pic>
      <p:sp>
        <p:nvSpPr>
          <p:cNvPr id="6" name="Rectangle 5">
            <a:extLst>
              <a:ext uri="{FF2B5EF4-FFF2-40B4-BE49-F238E27FC236}">
                <a16:creationId xmlns:a16="http://schemas.microsoft.com/office/drawing/2014/main" id="{51262760-81F4-7952-F5A6-A7DCC280B837}"/>
              </a:ext>
            </a:extLst>
          </p:cNvPr>
          <p:cNvSpPr/>
          <p:nvPr/>
        </p:nvSpPr>
        <p:spPr>
          <a:xfrm>
            <a:off x="1422400" y="2260600"/>
            <a:ext cx="1447800" cy="228600"/>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
        <p:nvSpPr>
          <p:cNvPr id="7" name="Rectangle 6">
            <a:extLst>
              <a:ext uri="{FF2B5EF4-FFF2-40B4-BE49-F238E27FC236}">
                <a16:creationId xmlns:a16="http://schemas.microsoft.com/office/drawing/2014/main" id="{9600D769-CF77-8F4E-A1DE-635F0BC80626}"/>
              </a:ext>
            </a:extLst>
          </p:cNvPr>
          <p:cNvSpPr/>
          <p:nvPr/>
        </p:nvSpPr>
        <p:spPr>
          <a:xfrm>
            <a:off x="1739899" y="2489199"/>
            <a:ext cx="2705100" cy="165100"/>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Tree>
    <p:extLst>
      <p:ext uri="{BB962C8B-B14F-4D97-AF65-F5344CB8AC3E}">
        <p14:creationId xmlns:p14="http://schemas.microsoft.com/office/powerpoint/2010/main" val="234490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Functions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6" name="Content Placeholder 5"/>
          <p:cNvSpPr>
            <a:spLocks noGrp="1"/>
          </p:cNvSpPr>
          <p:nvPr>
            <p:ph idx="1"/>
          </p:nvPr>
        </p:nvSpPr>
        <p:spPr>
          <a:xfrm>
            <a:off x="685800" y="1981200"/>
            <a:ext cx="7772400" cy="3752215"/>
          </a:xfrm>
        </p:spPr>
        <p:txBody>
          <a:bodyPr/>
          <a:lstStyle/>
          <a:p>
            <a:pPr lvl="0"/>
            <a:r>
              <a:rPr lang="en-US" sz="1500"/>
              <a:t>Example – projector</a:t>
            </a:r>
          </a:p>
          <a:p>
            <a:pPr lvl="1"/>
            <a:r>
              <a:rPr lang="en-US" sz="1300"/>
              <a:t>a projector is a black box</a:t>
            </a:r>
            <a:endParaRPr lang="en-US" sz="1300">
              <a:cs typeface="Times New Roman"/>
            </a:endParaRPr>
          </a:p>
          <a:p>
            <a:pPr lvl="1"/>
            <a:r>
              <a:rPr lang="en-US" sz="1300"/>
              <a:t>do not know how it works</a:t>
            </a:r>
            <a:endParaRPr lang="en-US" sz="1300">
              <a:cs typeface="Times New Roman"/>
            </a:endParaRPr>
          </a:p>
          <a:p>
            <a:pPr lvl="1" algn="l">
              <a:buClrTx/>
              <a:buSzTx/>
            </a:pPr>
            <a:r>
              <a:rPr lang="en-US" sz="1300"/>
              <a:t>know the interface: input/output</a:t>
            </a:r>
            <a:endParaRPr lang="en-US" sz="1300">
              <a:cs typeface="Times New Roman"/>
            </a:endParaRPr>
          </a:p>
          <a:p>
            <a:pPr lvl="1" algn="l">
              <a:buClrTx/>
              <a:buSzTx/>
            </a:pPr>
            <a:r>
              <a:rPr lang="en-US" sz="1300"/>
              <a:t>connect any electronic to it that can communicate</a:t>
            </a:r>
            <a:endParaRPr lang="en-US" sz="1300">
              <a:cs typeface="Times New Roman"/>
            </a:endParaRPr>
          </a:p>
          <a:p>
            <a:pPr lvl="1" algn="l">
              <a:buClrTx/>
              <a:buSzTx/>
            </a:pPr>
            <a:r>
              <a:rPr lang="en-US" sz="1300"/>
              <a:t>with that input</a:t>
            </a:r>
            <a:endParaRPr lang="en-US" sz="1300">
              <a:cs typeface="Times New Roman"/>
            </a:endParaRPr>
          </a:p>
          <a:p>
            <a:pPr lvl="1" algn="l">
              <a:buClrTx/>
              <a:buSzTx/>
            </a:pPr>
            <a:r>
              <a:rPr lang="en-US" sz="1300"/>
              <a:t>black box somehow converts image from input source</a:t>
            </a:r>
            <a:endParaRPr lang="en-US" sz="1300">
              <a:cs typeface="Times New Roman"/>
            </a:endParaRPr>
          </a:p>
          <a:p>
            <a:pPr lvl="1" algn="l">
              <a:buClrTx/>
              <a:buSzTx/>
            </a:pPr>
            <a:r>
              <a:rPr lang="en-US" sz="1300"/>
              <a:t>to a wall, magnifying it</a:t>
            </a:r>
            <a:endParaRPr lang="en-US" sz="1300">
              <a:cs typeface="Times New Roman"/>
            </a:endParaRPr>
          </a:p>
          <a:p>
            <a:pPr lvl="1" algn="l">
              <a:buClrTx/>
              <a:buSzTx/>
            </a:pPr>
            <a:r>
              <a:rPr lang="en-US" sz="1300"/>
              <a:t>ABSTRACTION IDEA: do not need to know how projector works to use it</a:t>
            </a:r>
            <a:endParaRPr lang="en-US" sz="1300">
              <a:cs typeface="Times New Roman"/>
            </a:endParaRPr>
          </a:p>
        </p:txBody>
      </p:sp>
      <p:pic>
        <p:nvPicPr>
          <p:cNvPr id="8" name="Picture 7"/>
          <p:cNvPicPr>
            <a:picLocks noChangeAspect="1"/>
          </p:cNvPicPr>
          <p:nvPr/>
        </p:nvPicPr>
        <p:blipFill>
          <a:blip r:embed="rId4"/>
          <a:stretch>
            <a:fillRect/>
          </a:stretch>
        </p:blipFill>
        <p:spPr>
          <a:xfrm>
            <a:off x="762000" y="4267200"/>
            <a:ext cx="3408680" cy="1417320"/>
          </a:xfrm>
          <a:prstGeom prst="rect">
            <a:avLst/>
          </a:prstGeom>
        </p:spPr>
      </p:pic>
      <p:sp>
        <p:nvSpPr>
          <p:cNvPr id="9" name="Text Box 8"/>
          <p:cNvSpPr txBox="1"/>
          <p:nvPr/>
        </p:nvSpPr>
        <p:spPr>
          <a:xfrm>
            <a:off x="4267200" y="5532120"/>
            <a:ext cx="3414395" cy="183515"/>
          </a:xfrm>
          <a:prstGeom prst="rect">
            <a:avLst/>
          </a:prstGeom>
          <a:noFill/>
        </p:spPr>
        <p:txBody>
          <a:bodyPr wrap="square" rtlCol="0" anchor="t">
            <a:spAutoFit/>
          </a:bodyPr>
          <a:lstStyle/>
          <a:p>
            <a:r>
              <a:rPr lang="en-US" sz="600"/>
              <a:t>https://stackoverflow.com/questions/35360988/how-to-get-source-code-of-python-print-function</a:t>
            </a:r>
          </a:p>
        </p:txBody>
      </p:sp>
      <p:pic>
        <p:nvPicPr>
          <p:cNvPr id="10" name="Picture 9"/>
          <p:cNvPicPr>
            <a:picLocks noChangeAspect="1"/>
          </p:cNvPicPr>
          <p:nvPr/>
        </p:nvPicPr>
        <p:blipFill>
          <a:blip r:embed="rId5"/>
          <a:stretch>
            <a:fillRect/>
          </a:stretch>
        </p:blipFill>
        <p:spPr>
          <a:xfrm>
            <a:off x="4283075" y="4267200"/>
            <a:ext cx="3524885" cy="10871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dirty="0">
                <a:sym typeface="+mn-ea"/>
              </a:rPr>
              <a:t>Class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Picture 5" descr="Text&#10;&#10;Description automatically generated">
            <a:extLst>
              <a:ext uri="{FF2B5EF4-FFF2-40B4-BE49-F238E27FC236}">
                <a16:creationId xmlns:a16="http://schemas.microsoft.com/office/drawing/2014/main" id="{FB095682-EA81-2604-C08F-8B27349F1E17}"/>
              </a:ext>
            </a:extLst>
          </p:cNvPr>
          <p:cNvPicPr>
            <a:picLocks noGrp="1" noChangeAspect="1"/>
          </p:cNvPicPr>
          <p:nvPr>
            <p:ph idx="1"/>
          </p:nvPr>
        </p:nvPicPr>
        <p:blipFill>
          <a:blip r:embed="rId4"/>
          <a:stretch>
            <a:fillRect/>
          </a:stretch>
        </p:blipFill>
        <p:spPr>
          <a:xfrm>
            <a:off x="685800" y="2007351"/>
            <a:ext cx="7772400" cy="4062497"/>
          </a:xfrm>
        </p:spPr>
      </p:pic>
      <p:sp>
        <p:nvSpPr>
          <p:cNvPr id="6" name="Rectangle 5">
            <a:extLst>
              <a:ext uri="{FF2B5EF4-FFF2-40B4-BE49-F238E27FC236}">
                <a16:creationId xmlns:a16="http://schemas.microsoft.com/office/drawing/2014/main" id="{B80A6993-8545-ABF7-0DA6-D65C65B9FD50}"/>
              </a:ext>
            </a:extLst>
          </p:cNvPr>
          <p:cNvSpPr/>
          <p:nvPr/>
        </p:nvSpPr>
        <p:spPr>
          <a:xfrm>
            <a:off x="1689099" y="3149599"/>
            <a:ext cx="6451600" cy="381000"/>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Tree>
    <p:extLst>
      <p:ext uri="{BB962C8B-B14F-4D97-AF65-F5344CB8AC3E}">
        <p14:creationId xmlns:p14="http://schemas.microsoft.com/office/powerpoint/2010/main" val="185282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dirty="0">
                <a:sym typeface="+mn-ea"/>
              </a:rPr>
              <a:t>Class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Picture 5" descr="Text&#10;&#10;Description automatically generated">
            <a:extLst>
              <a:ext uri="{FF2B5EF4-FFF2-40B4-BE49-F238E27FC236}">
                <a16:creationId xmlns:a16="http://schemas.microsoft.com/office/drawing/2014/main" id="{FB095682-EA81-2604-C08F-8B27349F1E17}"/>
              </a:ext>
            </a:extLst>
          </p:cNvPr>
          <p:cNvPicPr>
            <a:picLocks noGrp="1" noChangeAspect="1"/>
          </p:cNvPicPr>
          <p:nvPr>
            <p:ph idx="1"/>
          </p:nvPr>
        </p:nvPicPr>
        <p:blipFill>
          <a:blip r:embed="rId4"/>
          <a:stretch>
            <a:fillRect/>
          </a:stretch>
        </p:blipFill>
        <p:spPr>
          <a:xfrm>
            <a:off x="685800" y="2007351"/>
            <a:ext cx="7772400" cy="4062497"/>
          </a:xfrm>
        </p:spPr>
      </p:pic>
      <p:sp>
        <p:nvSpPr>
          <p:cNvPr id="6" name="Rectangle 5">
            <a:extLst>
              <a:ext uri="{FF2B5EF4-FFF2-40B4-BE49-F238E27FC236}">
                <a16:creationId xmlns:a16="http://schemas.microsoft.com/office/drawing/2014/main" id="{C1B86D28-E19D-3E49-3EA0-BE776EF38095}"/>
              </a:ext>
            </a:extLst>
          </p:cNvPr>
          <p:cNvSpPr/>
          <p:nvPr/>
        </p:nvSpPr>
        <p:spPr>
          <a:xfrm>
            <a:off x="1447799" y="3784599"/>
            <a:ext cx="2578100" cy="342900"/>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
        <p:nvSpPr>
          <p:cNvPr id="7" name="Rectangle 6">
            <a:extLst>
              <a:ext uri="{FF2B5EF4-FFF2-40B4-BE49-F238E27FC236}">
                <a16:creationId xmlns:a16="http://schemas.microsoft.com/office/drawing/2014/main" id="{DD50E51B-0025-D8E8-3487-F94B85A58563}"/>
              </a:ext>
            </a:extLst>
          </p:cNvPr>
          <p:cNvSpPr/>
          <p:nvPr/>
        </p:nvSpPr>
        <p:spPr>
          <a:xfrm>
            <a:off x="3301998" y="2451098"/>
            <a:ext cx="838200" cy="228600"/>
          </a:xfrm>
          <a:prstGeom prst="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Tree>
    <p:extLst>
      <p:ext uri="{BB962C8B-B14F-4D97-AF65-F5344CB8AC3E}">
        <p14:creationId xmlns:p14="http://schemas.microsoft.com/office/powerpoint/2010/main" val="205254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sym typeface="+mn-ea"/>
              </a:rPr>
              <a:t>Exercise: </a:t>
            </a:r>
            <a:r>
              <a:rPr lang="en-US" sz="3600" dirty="0">
                <a:ea typeface="+mj-lt"/>
                <a:cs typeface="+mj-lt"/>
                <a:sym typeface="+mn-ea"/>
              </a:rPr>
              <a:t>Bank Account Class</a:t>
            </a:r>
            <a:endParaRPr lang="en-US" sz="3600" dirty="0">
              <a:ea typeface="+mj-lt"/>
              <a:cs typeface="+mj-lt"/>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r>
              <a:rPr lang="en-US" sz="1800" dirty="0">
                <a:ea typeface="+mn-lt"/>
                <a:cs typeface="+mn-lt"/>
              </a:rPr>
              <a:t>Define a class called </a:t>
            </a:r>
            <a:r>
              <a:rPr lang="en-US" sz="1800" b="1" err="1">
                <a:latin typeface="Consolas"/>
                <a:ea typeface="+mn-lt"/>
                <a:cs typeface="+mn-lt"/>
              </a:rPr>
              <a:t>BankAccount</a:t>
            </a:r>
            <a:r>
              <a:rPr lang="en-US" sz="1800" dirty="0">
                <a:ea typeface="+mn-lt"/>
                <a:cs typeface="+mn-lt"/>
              </a:rPr>
              <a:t>.</a:t>
            </a:r>
          </a:p>
          <a:p>
            <a:r>
              <a:rPr lang="en-US" sz="1800" dirty="0">
                <a:ea typeface="+mn-lt"/>
                <a:cs typeface="+mn-lt"/>
              </a:rPr>
              <a:t>The class should have the following attributes: </a:t>
            </a:r>
            <a:r>
              <a:rPr lang="en-US" sz="1800" b="1" err="1">
                <a:latin typeface="Consolas"/>
                <a:ea typeface="+mn-lt"/>
                <a:cs typeface="+mn-lt"/>
              </a:rPr>
              <a:t>account_number</a:t>
            </a:r>
            <a:r>
              <a:rPr lang="en-US" sz="1800" dirty="0">
                <a:ea typeface="+mn-lt"/>
                <a:cs typeface="+mn-lt"/>
              </a:rPr>
              <a:t>, </a:t>
            </a:r>
            <a:r>
              <a:rPr lang="en-US" sz="1800" b="1" err="1">
                <a:latin typeface="Consolas"/>
                <a:ea typeface="+mn-lt"/>
                <a:cs typeface="+mn-lt"/>
              </a:rPr>
              <a:t>owner_name</a:t>
            </a:r>
            <a:r>
              <a:rPr lang="en-US" sz="1800" dirty="0">
                <a:ea typeface="+mn-lt"/>
                <a:cs typeface="+mn-lt"/>
              </a:rPr>
              <a:t>, and </a:t>
            </a:r>
            <a:r>
              <a:rPr lang="en-US" sz="1800" b="1" dirty="0">
                <a:latin typeface="Consolas"/>
                <a:ea typeface="+mn-lt"/>
                <a:cs typeface="+mn-lt"/>
              </a:rPr>
              <a:t>balance</a:t>
            </a:r>
            <a:r>
              <a:rPr lang="en-US" sz="1800" dirty="0">
                <a:ea typeface="+mn-lt"/>
                <a:cs typeface="+mn-lt"/>
              </a:rPr>
              <a:t>.</a:t>
            </a:r>
            <a:endParaRPr lang="en-US" sz="1800" dirty="0">
              <a:cs typeface="Times New Roman"/>
            </a:endParaRPr>
          </a:p>
          <a:p>
            <a:r>
              <a:rPr lang="en-US" sz="1800" dirty="0">
                <a:ea typeface="+mn-lt"/>
                <a:cs typeface="+mn-lt"/>
              </a:rPr>
              <a:t>Implement the </a:t>
            </a:r>
            <a:r>
              <a:rPr lang="en-US" sz="1800" b="1" dirty="0">
                <a:latin typeface="Consolas"/>
                <a:ea typeface="+mn-lt"/>
                <a:cs typeface="+mn-lt"/>
              </a:rPr>
              <a:t>__</a:t>
            </a:r>
            <a:r>
              <a:rPr lang="en-US" sz="1800" b="1" err="1">
                <a:latin typeface="Consolas"/>
                <a:ea typeface="+mn-lt"/>
                <a:cs typeface="+mn-lt"/>
              </a:rPr>
              <a:t>init</a:t>
            </a:r>
            <a:r>
              <a:rPr lang="en-US" sz="1800" b="1" dirty="0">
                <a:latin typeface="Consolas"/>
                <a:ea typeface="+mn-lt"/>
                <a:cs typeface="+mn-lt"/>
              </a:rPr>
              <a:t>__()</a:t>
            </a:r>
            <a:r>
              <a:rPr lang="en-US" sz="1800" dirty="0">
                <a:ea typeface="+mn-lt"/>
                <a:cs typeface="+mn-lt"/>
              </a:rPr>
              <a:t> method to initialize the attributes.</a:t>
            </a:r>
            <a:endParaRPr lang="en-US" sz="1800" dirty="0">
              <a:cs typeface="Times New Roman"/>
            </a:endParaRPr>
          </a:p>
          <a:p>
            <a:r>
              <a:rPr lang="en-US" sz="1800" dirty="0">
                <a:ea typeface="+mn-lt"/>
                <a:cs typeface="+mn-lt"/>
              </a:rPr>
              <a:t>Implement the following methods:</a:t>
            </a:r>
            <a:endParaRPr lang="en-US" sz="1800" dirty="0">
              <a:cs typeface="Times New Roman"/>
            </a:endParaRPr>
          </a:p>
          <a:p>
            <a:pPr lvl="1"/>
            <a:r>
              <a:rPr lang="en-US" sz="1800" b="1" dirty="0">
                <a:latin typeface="Consolas"/>
                <a:ea typeface="+mn-lt"/>
                <a:cs typeface="+mn-lt"/>
              </a:rPr>
              <a:t>deposit(amount)</a:t>
            </a:r>
            <a:r>
              <a:rPr lang="en-US" sz="1800" dirty="0">
                <a:ea typeface="+mn-lt"/>
                <a:cs typeface="+mn-lt"/>
              </a:rPr>
              <a:t>: Adds the given amount to the account's balance.</a:t>
            </a:r>
          </a:p>
          <a:p>
            <a:pPr lvl="1"/>
            <a:r>
              <a:rPr lang="en-US" sz="1800" b="1" dirty="0">
                <a:latin typeface="Consolas"/>
                <a:ea typeface="+mn-lt"/>
                <a:cs typeface="+mn-lt"/>
              </a:rPr>
              <a:t>withdraw(amount)</a:t>
            </a:r>
            <a:r>
              <a:rPr lang="en-US" sz="1800" dirty="0">
                <a:ea typeface="+mn-lt"/>
                <a:cs typeface="+mn-lt"/>
              </a:rPr>
              <a:t>: Subtracts the given amount from the account's balance.</a:t>
            </a:r>
            <a:endParaRPr lang="en-US" sz="1800" dirty="0">
              <a:cs typeface="Times New Roman"/>
            </a:endParaRPr>
          </a:p>
          <a:p>
            <a:pPr lvl="1"/>
            <a:r>
              <a:rPr lang="en-US" sz="1800" b="1" err="1">
                <a:latin typeface="Consolas"/>
                <a:cs typeface="Times New Roman"/>
              </a:rPr>
              <a:t>get_balance</a:t>
            </a:r>
            <a:r>
              <a:rPr lang="en-US" sz="1800" b="1" dirty="0">
                <a:latin typeface="Consolas"/>
                <a:cs typeface="Times New Roman"/>
              </a:rPr>
              <a:t>()</a:t>
            </a:r>
            <a:r>
              <a:rPr lang="en-US" sz="1800" dirty="0">
                <a:ea typeface="+mn-lt"/>
                <a:cs typeface="+mn-lt"/>
              </a:rPr>
              <a:t>: Returns the current balance of the account.</a:t>
            </a:r>
            <a:endParaRPr lang="en-US" sz="1800" dirty="0">
              <a:cs typeface="Times New Roman"/>
            </a:endParaRPr>
          </a:p>
          <a:p>
            <a:pPr lvl="1"/>
            <a:r>
              <a:rPr lang="en-US" sz="1800" b="1" err="1">
                <a:latin typeface="Consolas"/>
                <a:cs typeface="Times New Roman"/>
              </a:rPr>
              <a:t>display_account_info</a:t>
            </a:r>
            <a:r>
              <a:rPr lang="en-US" sz="1800" b="1" dirty="0">
                <a:latin typeface="Consolas"/>
                <a:cs typeface="Times New Roman"/>
              </a:rPr>
              <a:t>()</a:t>
            </a:r>
            <a:r>
              <a:rPr lang="en-US" sz="1800" dirty="0">
                <a:ea typeface="+mn-lt"/>
                <a:cs typeface="+mn-lt"/>
              </a:rPr>
              <a:t>: Prints the account information (account number, owner name, and balance).</a:t>
            </a:r>
            <a:endParaRPr lang="en-US" sz="1800" dirty="0">
              <a:cs typeface="Times New Roman"/>
            </a:endParaRPr>
          </a:p>
          <a:p>
            <a:endParaRPr lang="en-US" sz="1800" dirty="0">
              <a:cs typeface="Times New Roman"/>
            </a:endParaRPr>
          </a:p>
        </p:txBody>
      </p:sp>
    </p:spTree>
    <p:extLst>
      <p:ext uri="{BB962C8B-B14F-4D97-AF65-F5344CB8AC3E}">
        <p14:creationId xmlns:p14="http://schemas.microsoft.com/office/powerpoint/2010/main" val="1596020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sym typeface="+mn-ea"/>
              </a:rPr>
              <a:t>Exercise: </a:t>
            </a:r>
            <a:r>
              <a:rPr lang="en-US" sz="3600" dirty="0">
                <a:ea typeface="+mj-lt"/>
                <a:cs typeface="+mj-lt"/>
                <a:sym typeface="+mn-ea"/>
              </a:rPr>
              <a:t>Bank Account Class</a:t>
            </a:r>
            <a:endParaRPr lang="en-US" sz="3600" dirty="0">
              <a:ea typeface="+mj-lt"/>
              <a:cs typeface="+mj-lt"/>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endParaRPr lang="en-US" sz="1800" dirty="0">
              <a:cs typeface="Times New Roman"/>
            </a:endParaRPr>
          </a:p>
          <a:p>
            <a:endParaRPr lang="en-US" sz="1800" dirty="0">
              <a:cs typeface="Times New Roman"/>
            </a:endParaRPr>
          </a:p>
        </p:txBody>
      </p:sp>
      <p:pic>
        <p:nvPicPr>
          <p:cNvPr id="4" name="Picture 4" descr="Text&#10;&#10;Description automatically generated">
            <a:extLst>
              <a:ext uri="{FF2B5EF4-FFF2-40B4-BE49-F238E27FC236}">
                <a16:creationId xmlns:a16="http://schemas.microsoft.com/office/drawing/2014/main" id="{016BD334-58B1-427E-58F7-8FE0CA3EAB4C}"/>
              </a:ext>
            </a:extLst>
          </p:cNvPr>
          <p:cNvPicPr>
            <a:picLocks noChangeAspect="1"/>
          </p:cNvPicPr>
          <p:nvPr/>
        </p:nvPicPr>
        <p:blipFill>
          <a:blip r:embed="rId3"/>
          <a:stretch>
            <a:fillRect/>
          </a:stretch>
        </p:blipFill>
        <p:spPr>
          <a:xfrm>
            <a:off x="1036647" y="1492266"/>
            <a:ext cx="7082932" cy="4680292"/>
          </a:xfrm>
          <a:prstGeom prst="rect">
            <a:avLst/>
          </a:prstGeom>
        </p:spPr>
      </p:pic>
    </p:spTree>
    <p:extLst>
      <p:ext uri="{BB962C8B-B14F-4D97-AF65-F5344CB8AC3E}">
        <p14:creationId xmlns:p14="http://schemas.microsoft.com/office/powerpoint/2010/main" val="843927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7150"/>
          <a:stretch>
            <a:fillRect/>
          </a:stretch>
        </p:blipFill>
        <p:spPr>
          <a:xfrm>
            <a:off x="685800" y="1978025"/>
            <a:ext cx="7772400" cy="4062095"/>
          </a:xfrm>
          <a:prstGeom prst="rect">
            <a:avLst/>
          </a:prstGeom>
        </p:spPr>
      </p:pic>
      <p:sp>
        <p:nvSpPr>
          <p:cNvPr id="3" name="Title 2"/>
          <p:cNvSpPr>
            <a:spLocks noGrp="1"/>
          </p:cNvSpPr>
          <p:nvPr>
            <p:ph type="title"/>
          </p:nvPr>
        </p:nvSpPr>
        <p:spPr>
          <a:xfrm>
            <a:off x="685800" y="609600"/>
            <a:ext cx="7772400" cy="1143000"/>
          </a:xfrm>
        </p:spPr>
        <p:txBody>
          <a:bodyPr/>
          <a:lstStyle/>
          <a:p>
            <a:pPr algn="l">
              <a:buClrTx/>
              <a:buSzTx/>
              <a:buFontTx/>
            </a:pPr>
            <a:r>
              <a:rPr lang="en-US" sz="3600">
                <a:sym typeface="+mn-ea"/>
              </a:rPr>
              <a:t>Tuples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0124"/>
          <a:stretch>
            <a:fillRect/>
          </a:stretch>
        </p:blipFill>
        <p:spPr>
          <a:xfrm>
            <a:off x="685800" y="1724025"/>
            <a:ext cx="7772400" cy="4085590"/>
          </a:xfrm>
          <a:prstGeom prst="rect">
            <a:avLst/>
          </a:prstGeom>
        </p:spPr>
      </p:pic>
      <p:sp>
        <p:nvSpPr>
          <p:cNvPr id="3" name="Title 2"/>
          <p:cNvSpPr>
            <a:spLocks noGrp="1"/>
          </p:cNvSpPr>
          <p:nvPr>
            <p:ph type="title"/>
          </p:nvPr>
        </p:nvSpPr>
        <p:spPr>
          <a:xfrm>
            <a:off x="685800" y="609600"/>
            <a:ext cx="7772400" cy="1143000"/>
          </a:xfrm>
        </p:spPr>
        <p:txBody>
          <a:bodyPr/>
          <a:lstStyle/>
          <a:p>
            <a:pPr algn="l">
              <a:buClrTx/>
              <a:buSzTx/>
              <a:buFontTx/>
            </a:pPr>
            <a:r>
              <a:rPr lang="en-US" sz="3600">
                <a:sym typeface="+mn-ea"/>
              </a:rPr>
              <a:t>Tuples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dirty="0">
                <a:latin typeface="Times New Roman" panose="02020603050405020304" pitchFamily="18" charset="0"/>
                <a:cs typeface="Times New Roman" panose="02020603050405020304" pitchFamily="18" charset="0"/>
                <a:sym typeface="+mn-ea"/>
              </a:rPr>
              <a:t>Credit: Ana Bell, Eric Grimson,  John </a:t>
            </a:r>
            <a:r>
              <a:rPr lang="en-US" sz="900" dirty="0" err="1">
                <a:latin typeface="Times New Roman" panose="02020603050405020304" pitchFamily="18" charset="0"/>
                <a:cs typeface="Times New Roman" panose="02020603050405020304" pitchFamily="18" charset="0"/>
                <a:sym typeface="+mn-ea"/>
              </a:rPr>
              <a:t>Guttag</a:t>
            </a:r>
            <a:r>
              <a:rPr lang="en-US" sz="900" dirty="0">
                <a:latin typeface="Times New Roman" panose="02020603050405020304" pitchFamily="18" charset="0"/>
                <a:cs typeface="Times New Roman" panose="02020603050405020304" pitchFamily="18" charset="0"/>
                <a:sym typeface="+mn-ea"/>
              </a:rPr>
              <a:t> (2016). </a:t>
            </a:r>
            <a:r>
              <a:rPr lang="en-US" sz="900" i="1" dirty="0">
                <a:latin typeface="Times New Roman" panose="02020603050405020304" pitchFamily="18" charset="0"/>
                <a:cs typeface="Times New Roman" panose="02020603050405020304" pitchFamily="18" charset="0"/>
                <a:sym typeface="+mn-ea"/>
              </a:rPr>
              <a:t>Introduction to Computer Science and Programming in Python</a:t>
            </a:r>
            <a:r>
              <a:rPr lang="en-US" sz="900" dirty="0">
                <a:latin typeface="Times New Roman" panose="02020603050405020304" pitchFamily="18" charset="0"/>
                <a:cs typeface="Times New Roman" panose="02020603050405020304" pitchFamily="18" charset="0"/>
                <a:sym typeface="+mn-ea"/>
              </a:rPr>
              <a:t> [</a:t>
            </a:r>
            <a:r>
              <a:rPr lang="en-US" sz="900" dirty="0">
                <a:latin typeface="Times New Roman" panose="02020603050405020304" pitchFamily="18" charset="0"/>
                <a:cs typeface="Times New Roman" panose="02020603050405020304" pitchFamily="18" charset="0"/>
                <a:sym typeface="+mn-ea"/>
                <a:hlinkClick r:id="rId3" action="ppaction://hlinkfile"/>
              </a:rPr>
              <a:t>PowerPoint slides</a:t>
            </a:r>
            <a:r>
              <a:rPr lang="en-US" sz="900" dirty="0">
                <a:latin typeface="Times New Roman" panose="02020603050405020304" pitchFamily="18" charset="0"/>
                <a:cs typeface="Times New Roman" panose="02020603050405020304" pitchFamily="18" charset="0"/>
                <a:sym typeface="+mn-ea"/>
              </a:rPr>
              <a:t>]. </a:t>
            </a:r>
          </a:p>
        </p:txBody>
      </p:sp>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Tuples</a:t>
            </a:r>
          </a:p>
        </p:txBody>
      </p:sp>
      <p:sp>
        <p:nvSpPr>
          <p:cNvPr id="6" name="Content Placeholder 5">
            <a:extLst>
              <a:ext uri="{FF2B5EF4-FFF2-40B4-BE49-F238E27FC236}">
                <a16:creationId xmlns:a16="http://schemas.microsoft.com/office/drawing/2014/main" id="{09759440-17A6-14FF-B073-D0405385491F}"/>
              </a:ext>
            </a:extLst>
          </p:cNvPr>
          <p:cNvSpPr>
            <a:spLocks noGrp="1"/>
          </p:cNvSpPr>
          <p:nvPr>
            <p:ph idx="1"/>
          </p:nvPr>
        </p:nvSpPr>
        <p:spPr/>
        <p:txBody>
          <a:bodyPr/>
          <a:lstStyle/>
          <a:p>
            <a:r>
              <a:rPr lang="en-US" sz="2000" dirty="0">
                <a:solidFill>
                  <a:srgbClr val="374151"/>
                </a:solidFill>
                <a:ea typeface="+mn-lt"/>
                <a:cs typeface="+mn-lt"/>
              </a:rPr>
              <a:t>Iterate over tuples</a:t>
            </a:r>
            <a:endParaRPr lang="en-US" sz="2000" dirty="0">
              <a:cs typeface="Times New Roman"/>
            </a:endParaRPr>
          </a:p>
        </p:txBody>
      </p:sp>
      <p:pic>
        <p:nvPicPr>
          <p:cNvPr id="9" name="Picture 9" descr="Text&#10;&#10;Description automatically generated">
            <a:extLst>
              <a:ext uri="{FF2B5EF4-FFF2-40B4-BE49-F238E27FC236}">
                <a16:creationId xmlns:a16="http://schemas.microsoft.com/office/drawing/2014/main" id="{1F1B9A72-52E4-EF9B-FB08-6C1B3EF1FDB1}"/>
              </a:ext>
            </a:extLst>
          </p:cNvPr>
          <p:cNvPicPr>
            <a:picLocks noChangeAspect="1"/>
          </p:cNvPicPr>
          <p:nvPr/>
        </p:nvPicPr>
        <p:blipFill>
          <a:blip r:embed="rId4"/>
          <a:stretch>
            <a:fillRect/>
          </a:stretch>
        </p:blipFill>
        <p:spPr>
          <a:xfrm>
            <a:off x="1097769" y="2445571"/>
            <a:ext cx="6263884" cy="343380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6762"/>
          <a:stretch>
            <a:fillRect/>
          </a:stretch>
        </p:blipFill>
        <p:spPr>
          <a:xfrm>
            <a:off x="685800" y="1981200"/>
            <a:ext cx="7772400" cy="4045585"/>
          </a:xfrm>
          <a:prstGeom prst="rect">
            <a:avLst/>
          </a:prstGeom>
        </p:spPr>
      </p:pic>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Lists</a:t>
            </a:r>
          </a:p>
        </p:txBody>
      </p:sp>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1937"/>
          <a:stretch>
            <a:fillRect/>
          </a:stretch>
        </p:blipFill>
        <p:spPr>
          <a:xfrm>
            <a:off x="685800" y="1781810"/>
            <a:ext cx="7772400" cy="4090035"/>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Indices and Ordering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4590"/>
          <a:stretch>
            <a:fillRect/>
          </a:stretch>
        </p:blipFill>
        <p:spPr>
          <a:xfrm>
            <a:off x="685800" y="1905000"/>
            <a:ext cx="7772400" cy="4029075"/>
          </a:xfrm>
          <a:prstGeom prst="rect">
            <a:avLst/>
          </a:prstGeom>
        </p:spPr>
      </p:pic>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Iterating Over a List</a:t>
            </a:r>
          </a:p>
        </p:txBody>
      </p:sp>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Functions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6" name="Content Placeholder 5"/>
          <p:cNvSpPr>
            <a:spLocks noGrp="1"/>
          </p:cNvSpPr>
          <p:nvPr>
            <p:ph idx="1"/>
          </p:nvPr>
        </p:nvSpPr>
        <p:spPr>
          <a:xfrm>
            <a:off x="685800" y="1981200"/>
            <a:ext cx="7772400" cy="3752215"/>
          </a:xfrm>
        </p:spPr>
        <p:txBody>
          <a:bodyPr/>
          <a:lstStyle/>
          <a:p>
            <a:pPr lvl="0"/>
            <a:r>
              <a:rPr lang="en-US" sz="1500" dirty="0"/>
              <a:t>write reusable pieces/chunks of code, called functions</a:t>
            </a:r>
          </a:p>
          <a:p>
            <a:r>
              <a:rPr lang="en-US" sz="1500" dirty="0"/>
              <a:t>functions are not run in a program until they are “called” or “invoked” in a program</a:t>
            </a:r>
            <a:endParaRPr lang="en-US" sz="1500" dirty="0">
              <a:cs typeface="Times New Roman"/>
            </a:endParaRPr>
          </a:p>
          <a:p>
            <a:pPr lvl="0"/>
            <a:r>
              <a:rPr lang="en-US" sz="1500" dirty="0"/>
              <a:t>function characteristics:</a:t>
            </a:r>
            <a:endParaRPr lang="en-US" sz="1500" dirty="0">
              <a:cs typeface="Times New Roman"/>
            </a:endParaRPr>
          </a:p>
          <a:p>
            <a:pPr lvl="1"/>
            <a:r>
              <a:rPr lang="en-US" sz="1300" dirty="0"/>
              <a:t>has a name</a:t>
            </a:r>
            <a:endParaRPr lang="en-US" sz="1300" dirty="0">
              <a:cs typeface="Times New Roman"/>
            </a:endParaRPr>
          </a:p>
          <a:p>
            <a:pPr lvl="1"/>
            <a:r>
              <a:rPr lang="en-US" sz="1300" dirty="0"/>
              <a:t>has parameters (0 or more)</a:t>
            </a:r>
            <a:endParaRPr lang="en-US" sz="1300" dirty="0">
              <a:cs typeface="Times New Roman"/>
            </a:endParaRPr>
          </a:p>
          <a:p>
            <a:pPr lvl="1"/>
            <a:r>
              <a:rPr lang="en-US" sz="1300" dirty="0"/>
              <a:t>has a docstring (optional but recommended)</a:t>
            </a:r>
            <a:endParaRPr lang="en-US" sz="1300" dirty="0">
              <a:cs typeface="Times New Roman"/>
            </a:endParaRPr>
          </a:p>
          <a:p>
            <a:pPr lvl="1"/>
            <a:r>
              <a:rPr lang="en-US" sz="1300" dirty="0"/>
              <a:t>has a body</a:t>
            </a:r>
            <a:endParaRPr lang="en-US" sz="1300" dirty="0">
              <a:cs typeface="Times New Roman"/>
            </a:endParaRPr>
          </a:p>
          <a:p>
            <a:pPr lvl="1"/>
            <a:r>
              <a:rPr lang="en-US" sz="1300" dirty="0"/>
              <a:t>returns something </a:t>
            </a:r>
            <a:r>
              <a:rPr lang="en-US" sz="1300" dirty="0">
                <a:sym typeface="+mn-ea"/>
              </a:rPr>
              <a:t>(0 or more)</a:t>
            </a:r>
            <a:endParaRPr lang="en-US" sz="13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3018"/>
          <a:stretch>
            <a:fillRect/>
          </a:stretch>
        </p:blipFill>
        <p:spPr>
          <a:xfrm>
            <a:off x="685800" y="1821180"/>
            <a:ext cx="7772400" cy="4081780"/>
          </a:xfrm>
          <a:prstGeom prst="rect">
            <a:avLst/>
          </a:prstGeom>
        </p:spPr>
      </p:pic>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Changing Elements</a:t>
            </a:r>
          </a:p>
        </p:txBody>
      </p:sp>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4900"/>
          <a:stretch>
            <a:fillRect/>
          </a:stretch>
        </p:blipFill>
        <p:spPr>
          <a:xfrm>
            <a:off x="685800" y="1900555"/>
            <a:ext cx="7772400" cy="4043045"/>
          </a:xfrm>
          <a:prstGeom prst="rect">
            <a:avLst/>
          </a:prstGeom>
        </p:spPr>
      </p:pic>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Operations on Lists: Add</a:t>
            </a:r>
          </a:p>
        </p:txBody>
      </p:sp>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4719"/>
          <a:stretch>
            <a:fillRect/>
          </a:stretch>
        </p:blipFill>
        <p:spPr>
          <a:xfrm>
            <a:off x="685800" y="1880870"/>
            <a:ext cx="7772400" cy="4082415"/>
          </a:xfrm>
          <a:prstGeom prst="rect">
            <a:avLst/>
          </a:prstGeom>
        </p:spPr>
      </p:pic>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Operations on Lists: Add</a:t>
            </a:r>
          </a:p>
        </p:txBody>
      </p:sp>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3" name="Picture 5" descr="Graphical user interface, text, application&#10;&#10;Description automatically generated">
            <a:extLst>
              <a:ext uri="{FF2B5EF4-FFF2-40B4-BE49-F238E27FC236}">
                <a16:creationId xmlns:a16="http://schemas.microsoft.com/office/drawing/2014/main" id="{0395B1C5-F373-E432-AA72-F43422995D33}"/>
              </a:ext>
            </a:extLst>
          </p:cNvPr>
          <p:cNvPicPr>
            <a:picLocks noChangeAspect="1"/>
          </p:cNvPicPr>
          <p:nvPr/>
        </p:nvPicPr>
        <p:blipFill>
          <a:blip r:embed="rId5"/>
          <a:stretch>
            <a:fillRect/>
          </a:stretch>
        </p:blipFill>
        <p:spPr>
          <a:xfrm>
            <a:off x="5474176" y="289494"/>
            <a:ext cx="2853221" cy="15480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6506"/>
          <a:stretch>
            <a:fillRect/>
          </a:stretch>
        </p:blipFill>
        <p:spPr>
          <a:xfrm>
            <a:off x="685800" y="1957070"/>
            <a:ext cx="7772400" cy="4051300"/>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Operations on Lists: Remove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sym typeface="+mn-ea"/>
              </a:rPr>
              <a:t>Exercise: </a:t>
            </a:r>
            <a:r>
              <a:rPr lang="en-US" sz="3600" dirty="0">
                <a:ea typeface="+mj-lt"/>
                <a:cs typeface="+mj-lt"/>
                <a:sym typeface="+mn-ea"/>
              </a:rPr>
              <a:t>Tuple and List</a:t>
            </a:r>
            <a:endParaRPr lang="en-US" sz="3600" dirty="0">
              <a:ea typeface="+mj-lt"/>
              <a:cs typeface="+mj-lt"/>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r>
              <a:rPr lang="en-US" sz="1800" dirty="0">
                <a:solidFill>
                  <a:srgbClr val="374151"/>
                </a:solidFill>
                <a:ea typeface="+mn-lt"/>
                <a:cs typeface="+mn-lt"/>
              </a:rPr>
              <a:t>Create a tuple named </a:t>
            </a:r>
            <a:r>
              <a:rPr lang="en-US" sz="1800" b="1" err="1">
                <a:latin typeface="Consolas"/>
                <a:ea typeface="+mn-lt"/>
                <a:cs typeface="+mn-lt"/>
              </a:rPr>
              <a:t>my_tuple</a:t>
            </a:r>
            <a:r>
              <a:rPr lang="en-US" sz="1800" dirty="0">
                <a:solidFill>
                  <a:srgbClr val="374151"/>
                </a:solidFill>
                <a:ea typeface="+mn-lt"/>
                <a:cs typeface="+mn-lt"/>
              </a:rPr>
              <a:t> with the following elements: "apple", "banana", "cherry", "apple".</a:t>
            </a:r>
            <a:endParaRPr lang="en-US" sz="1800" dirty="0">
              <a:cs typeface="Times New Roman"/>
            </a:endParaRPr>
          </a:p>
          <a:p>
            <a:r>
              <a:rPr lang="en-US" sz="1800" dirty="0">
                <a:solidFill>
                  <a:srgbClr val="374151"/>
                </a:solidFill>
                <a:ea typeface="+mn-lt"/>
                <a:cs typeface="+mn-lt"/>
              </a:rPr>
              <a:t>Create a list named </a:t>
            </a:r>
            <a:r>
              <a:rPr lang="en-US" sz="1800" b="1" dirty="0" err="1">
                <a:latin typeface="Consolas"/>
                <a:ea typeface="+mn-lt"/>
                <a:cs typeface="+mn-lt"/>
              </a:rPr>
              <a:t>my_list</a:t>
            </a:r>
            <a:r>
              <a:rPr lang="en-US" sz="1800" dirty="0">
                <a:solidFill>
                  <a:srgbClr val="374151"/>
                </a:solidFill>
                <a:ea typeface="+mn-lt"/>
                <a:cs typeface="+mn-lt"/>
              </a:rPr>
              <a:t> with the same elements as </a:t>
            </a:r>
            <a:r>
              <a:rPr lang="en-US" sz="1800" b="1" dirty="0" err="1">
                <a:latin typeface="Consolas"/>
                <a:ea typeface="+mn-lt"/>
                <a:cs typeface="+mn-lt"/>
              </a:rPr>
              <a:t>my_tuple</a:t>
            </a:r>
            <a:r>
              <a:rPr lang="en-US" sz="1800" dirty="0">
                <a:solidFill>
                  <a:srgbClr val="374151"/>
                </a:solidFill>
                <a:ea typeface="+mn-lt"/>
                <a:cs typeface="+mn-lt"/>
              </a:rPr>
              <a:t>. </a:t>
            </a:r>
          </a:p>
          <a:p>
            <a:pPr lvl="1" indent="-171450"/>
            <a:r>
              <a:rPr lang="en-US" sz="1400" dirty="0">
                <a:solidFill>
                  <a:srgbClr val="374151"/>
                </a:solidFill>
                <a:ea typeface="+mn-lt"/>
                <a:cs typeface="+mn-lt"/>
              </a:rPr>
              <a:t>Hint: you can use </a:t>
            </a:r>
            <a:r>
              <a:rPr lang="en-US" sz="1400" b="1" dirty="0">
                <a:latin typeface="Consolas"/>
                <a:ea typeface="+mn-lt"/>
                <a:cs typeface="+mn-lt"/>
              </a:rPr>
              <a:t>list(</a:t>
            </a:r>
            <a:r>
              <a:rPr lang="en-US" sz="1400" b="1" dirty="0" err="1">
                <a:latin typeface="Consolas"/>
                <a:ea typeface="+mn-lt"/>
                <a:cs typeface="+mn-lt"/>
              </a:rPr>
              <a:t>my_tuple</a:t>
            </a:r>
            <a:r>
              <a:rPr lang="en-US" sz="1400" b="1" dirty="0">
                <a:latin typeface="Consolas"/>
                <a:ea typeface="+mn-lt"/>
                <a:cs typeface="+mn-lt"/>
              </a:rPr>
              <a:t>)</a:t>
            </a:r>
          </a:p>
          <a:p>
            <a:r>
              <a:rPr lang="en-US" sz="1800" dirty="0">
                <a:solidFill>
                  <a:srgbClr val="374151"/>
                </a:solidFill>
                <a:ea typeface="+mn-lt"/>
                <a:cs typeface="+mn-lt"/>
              </a:rPr>
              <a:t>Print the length of </a:t>
            </a:r>
            <a:r>
              <a:rPr lang="en-US" sz="1800" b="1" dirty="0" err="1">
                <a:latin typeface="Consolas"/>
                <a:ea typeface="+mn-lt"/>
                <a:cs typeface="+mn-lt"/>
              </a:rPr>
              <a:t>my_tuple</a:t>
            </a:r>
            <a:r>
              <a:rPr lang="en-US" sz="1800" dirty="0">
                <a:solidFill>
                  <a:srgbClr val="374151"/>
                </a:solidFill>
                <a:ea typeface="+mn-lt"/>
                <a:cs typeface="+mn-lt"/>
              </a:rPr>
              <a:t>.</a:t>
            </a:r>
            <a:endParaRPr lang="en-US" sz="1800" dirty="0">
              <a:cs typeface="Times New Roman"/>
            </a:endParaRPr>
          </a:p>
          <a:p>
            <a:r>
              <a:rPr lang="en-US" sz="1800" dirty="0">
                <a:solidFill>
                  <a:srgbClr val="374151"/>
                </a:solidFill>
                <a:ea typeface="+mn-lt"/>
                <a:cs typeface="+mn-lt"/>
              </a:rPr>
              <a:t>Print the length of </a:t>
            </a:r>
            <a:r>
              <a:rPr lang="en-US" sz="1800" b="1" dirty="0" err="1">
                <a:latin typeface="Consolas"/>
                <a:ea typeface="+mn-lt"/>
                <a:cs typeface="+mn-lt"/>
              </a:rPr>
              <a:t>my_list</a:t>
            </a:r>
            <a:r>
              <a:rPr lang="en-US" sz="1800" dirty="0">
                <a:solidFill>
                  <a:srgbClr val="374151"/>
                </a:solidFill>
                <a:ea typeface="+mn-lt"/>
                <a:cs typeface="+mn-lt"/>
              </a:rPr>
              <a:t>.</a:t>
            </a:r>
          </a:p>
          <a:p>
            <a:r>
              <a:rPr lang="en-US" sz="1800" dirty="0">
                <a:solidFill>
                  <a:srgbClr val="374151"/>
                </a:solidFill>
                <a:ea typeface="+mn-lt"/>
                <a:cs typeface="+mn-lt"/>
              </a:rPr>
              <a:t>Add an element "orange" to </a:t>
            </a:r>
            <a:r>
              <a:rPr lang="en-US" sz="1800" b="1" dirty="0" err="1">
                <a:solidFill>
                  <a:srgbClr val="000000"/>
                </a:solidFill>
                <a:latin typeface="Consolas"/>
                <a:ea typeface="+mn-lt"/>
                <a:cs typeface="+mn-lt"/>
              </a:rPr>
              <a:t>my_list</a:t>
            </a:r>
            <a:r>
              <a:rPr lang="en-US" sz="1800" dirty="0">
                <a:solidFill>
                  <a:srgbClr val="374151"/>
                </a:solidFill>
                <a:ea typeface="+mn-lt"/>
                <a:cs typeface="+mn-lt"/>
              </a:rPr>
              <a:t> using the appropriate method.</a:t>
            </a:r>
          </a:p>
          <a:p>
            <a:r>
              <a:rPr lang="en-US" sz="1800" dirty="0">
                <a:solidFill>
                  <a:srgbClr val="374151"/>
                </a:solidFill>
                <a:ea typeface="+mn-lt"/>
                <a:cs typeface="+mn-lt"/>
              </a:rPr>
              <a:t>Remove the element "cherry" from </a:t>
            </a:r>
            <a:r>
              <a:rPr lang="en-US" sz="1800" b="1" err="1">
                <a:latin typeface="Consolas"/>
                <a:ea typeface="+mn-lt"/>
                <a:cs typeface="+mn-lt"/>
              </a:rPr>
              <a:t>my_list</a:t>
            </a:r>
            <a:r>
              <a:rPr lang="en-US" sz="1800" dirty="0">
                <a:solidFill>
                  <a:srgbClr val="374151"/>
                </a:solidFill>
                <a:ea typeface="+mn-lt"/>
                <a:cs typeface="+mn-lt"/>
              </a:rPr>
              <a:t> using the appropriate method.</a:t>
            </a:r>
            <a:endParaRPr lang="en-US" sz="1800" dirty="0">
              <a:cs typeface="Times New Roman"/>
            </a:endParaRPr>
          </a:p>
          <a:p>
            <a:r>
              <a:rPr lang="en-US" sz="1800" dirty="0">
                <a:solidFill>
                  <a:srgbClr val="374151"/>
                </a:solidFill>
                <a:ea typeface="+mn-lt"/>
                <a:cs typeface="+mn-lt"/>
              </a:rPr>
              <a:t>Print </a:t>
            </a:r>
            <a:r>
              <a:rPr lang="en-US" sz="1800" b="1" dirty="0" err="1">
                <a:solidFill>
                  <a:srgbClr val="000000"/>
                </a:solidFill>
                <a:latin typeface="Consolas"/>
                <a:ea typeface="+mn-lt"/>
                <a:cs typeface="+mn-lt"/>
              </a:rPr>
              <a:t>my</a:t>
            </a:r>
            <a:r>
              <a:rPr lang="en-US" sz="1800" b="1" dirty="0" err="1">
                <a:latin typeface="Consolas"/>
                <a:ea typeface="+mn-lt"/>
                <a:cs typeface="+mn-lt"/>
              </a:rPr>
              <a:t>_list</a:t>
            </a:r>
            <a:r>
              <a:rPr lang="en-US" sz="1800" dirty="0">
                <a:solidFill>
                  <a:srgbClr val="374151"/>
                </a:solidFill>
                <a:ea typeface="+mn-lt"/>
                <a:cs typeface="+mn-lt"/>
              </a:rPr>
              <a:t> to verify the modifications.</a:t>
            </a:r>
          </a:p>
          <a:p>
            <a:r>
              <a:rPr lang="en-US" sz="1800" dirty="0">
                <a:solidFill>
                  <a:srgbClr val="374151"/>
                </a:solidFill>
                <a:ea typeface="+mn-lt"/>
                <a:cs typeface="+mn-lt"/>
              </a:rPr>
              <a:t>Use the </a:t>
            </a:r>
            <a:r>
              <a:rPr lang="en-US" sz="1800" b="1" dirty="0">
                <a:latin typeface="Consolas"/>
                <a:ea typeface="+mn-lt"/>
                <a:cs typeface="+mn-lt"/>
              </a:rPr>
              <a:t>pop()</a:t>
            </a:r>
            <a:r>
              <a:rPr lang="en-US" sz="1800" dirty="0">
                <a:solidFill>
                  <a:srgbClr val="374151"/>
                </a:solidFill>
                <a:ea typeface="+mn-lt"/>
                <a:cs typeface="+mn-lt"/>
              </a:rPr>
              <a:t> method to remove and print the last element from </a:t>
            </a:r>
            <a:r>
              <a:rPr lang="en-US" sz="1800" b="1" dirty="0" err="1">
                <a:latin typeface="Consolas"/>
                <a:ea typeface="+mn-lt"/>
                <a:cs typeface="+mn-lt"/>
              </a:rPr>
              <a:t>my_list</a:t>
            </a:r>
            <a:r>
              <a:rPr lang="en-US" sz="1800" dirty="0">
                <a:solidFill>
                  <a:srgbClr val="374151"/>
                </a:solidFill>
                <a:ea typeface="+mn-lt"/>
                <a:cs typeface="+mn-lt"/>
              </a:rPr>
              <a:t>.</a:t>
            </a:r>
          </a:p>
          <a:p>
            <a:r>
              <a:rPr lang="en-US" sz="1800" dirty="0">
                <a:solidFill>
                  <a:srgbClr val="374151"/>
                </a:solidFill>
                <a:ea typeface="+mn-lt"/>
                <a:cs typeface="+mn-lt"/>
              </a:rPr>
              <a:t>Print the modified </a:t>
            </a:r>
            <a:r>
              <a:rPr lang="en-US" sz="1800" b="1" dirty="0" err="1">
                <a:latin typeface="Consolas"/>
                <a:ea typeface="+mn-lt"/>
                <a:cs typeface="+mn-lt"/>
              </a:rPr>
              <a:t>my</a:t>
            </a:r>
            <a:r>
              <a:rPr lang="en-US" sz="1800" b="1" dirty="0" err="1">
                <a:latin typeface="Consolas"/>
                <a:cs typeface="Times New Roman"/>
              </a:rPr>
              <a:t>_</a:t>
            </a:r>
            <a:r>
              <a:rPr lang="en-US" sz="1800" b="1" dirty="0" err="1">
                <a:latin typeface="Consolas"/>
                <a:ea typeface="+mn-lt"/>
                <a:cs typeface="+mn-lt"/>
              </a:rPr>
              <a:t>list</a:t>
            </a:r>
            <a:r>
              <a:rPr lang="en-US" sz="1800" dirty="0">
                <a:solidFill>
                  <a:srgbClr val="374151"/>
                </a:solidFill>
                <a:ea typeface="+mn-lt"/>
                <a:cs typeface="+mn-lt"/>
              </a:rPr>
              <a:t> to verify the modifications.</a:t>
            </a:r>
            <a:endParaRPr lang="en-US" sz="1800" dirty="0">
              <a:cs typeface="Times New Roman"/>
            </a:endParaRPr>
          </a:p>
          <a:p>
            <a:endParaRPr lang="en-US" sz="1800" dirty="0">
              <a:cs typeface="Times New Roman"/>
            </a:endParaRPr>
          </a:p>
        </p:txBody>
      </p:sp>
    </p:spTree>
    <p:extLst>
      <p:ext uri="{BB962C8B-B14F-4D97-AF65-F5344CB8AC3E}">
        <p14:creationId xmlns:p14="http://schemas.microsoft.com/office/powerpoint/2010/main" val="2577245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7805"/>
          <a:stretch>
            <a:fillRect/>
          </a:stretch>
        </p:blipFill>
        <p:spPr>
          <a:xfrm>
            <a:off x="685800" y="2028190"/>
            <a:ext cx="7772400" cy="3991610"/>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6" name="Title 5"/>
          <p:cNvSpPr>
            <a:spLocks noGrp="1"/>
          </p:cNvSpPr>
          <p:nvPr>
            <p:ph type="title"/>
          </p:nvPr>
        </p:nvSpPr>
        <p:spPr>
          <a:xfrm>
            <a:off x="685800" y="609600"/>
            <a:ext cx="7772400" cy="1143000"/>
          </a:xfrm>
        </p:spPr>
        <p:txBody>
          <a:bodyPr/>
          <a:lstStyle/>
          <a:p>
            <a:pPr algn="l">
              <a:buClrTx/>
              <a:buSzTx/>
              <a:buFontTx/>
            </a:pPr>
            <a:r>
              <a:rPr lang="en-US" sz="3600">
                <a:sym typeface="+mn-ea"/>
              </a:rPr>
              <a:t>Convert Lists to Srtings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6684"/>
          <a:stretch>
            <a:fillRect/>
          </a:stretch>
        </p:blipFill>
        <p:spPr>
          <a:xfrm>
            <a:off x="685800" y="1975485"/>
            <a:ext cx="7772400" cy="4014470"/>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Other List Operations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17617"/>
          <a:stretch>
            <a:fillRect/>
          </a:stretch>
        </p:blipFill>
        <p:spPr>
          <a:xfrm>
            <a:off x="685800" y="1662430"/>
            <a:ext cx="7772400" cy="4044315"/>
          </a:xfrm>
          <a:prstGeom prst="rect">
            <a:avLst/>
          </a:prstGeom>
        </p:spPr>
      </p:pic>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Aliases</a:t>
            </a:r>
          </a:p>
        </p:txBody>
      </p:sp>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0556"/>
          <a:stretch>
            <a:fillRect/>
          </a:stretch>
        </p:blipFill>
        <p:spPr>
          <a:xfrm>
            <a:off x="685800" y="1820545"/>
            <a:ext cx="7772400" cy="3862705"/>
          </a:xfrm>
          <a:prstGeom prst="rect">
            <a:avLst/>
          </a:prstGeom>
        </p:spPr>
      </p:pic>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Cloning a List</a:t>
            </a:r>
          </a:p>
        </p:txBody>
      </p:sp>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3" name="Picture 5" descr="Text&#10;&#10;Description automatically generated">
            <a:extLst>
              <a:ext uri="{FF2B5EF4-FFF2-40B4-BE49-F238E27FC236}">
                <a16:creationId xmlns:a16="http://schemas.microsoft.com/office/drawing/2014/main" id="{75FF53FA-6D75-2F93-3E45-9EDEB59FF63E}"/>
              </a:ext>
            </a:extLst>
          </p:cNvPr>
          <p:cNvPicPr>
            <a:picLocks noChangeAspect="1"/>
          </p:cNvPicPr>
          <p:nvPr/>
        </p:nvPicPr>
        <p:blipFill>
          <a:blip r:embed="rId5"/>
          <a:stretch>
            <a:fillRect/>
          </a:stretch>
        </p:blipFill>
        <p:spPr>
          <a:xfrm>
            <a:off x="7031877" y="209820"/>
            <a:ext cx="1952625" cy="1952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1856"/>
          <a:stretch>
            <a:fillRect/>
          </a:stretch>
        </p:blipFill>
        <p:spPr>
          <a:xfrm>
            <a:off x="685800" y="1816735"/>
            <a:ext cx="7772400" cy="3984625"/>
          </a:xfrm>
          <a:prstGeom prst="rect">
            <a:avLst/>
          </a:prstGeom>
        </p:spPr>
      </p:pic>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Cloning a List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Functions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7" name="Content Placeholder 6"/>
          <p:cNvPicPr>
            <a:picLocks noGrp="1" noChangeAspect="1"/>
          </p:cNvPicPr>
          <p:nvPr>
            <p:ph idx="1"/>
          </p:nvPr>
        </p:nvPicPr>
        <p:blipFill>
          <a:blip r:embed="rId4"/>
          <a:stretch>
            <a:fillRect/>
          </a:stretch>
        </p:blipFill>
        <p:spPr>
          <a:xfrm>
            <a:off x="1612265" y="1371600"/>
            <a:ext cx="5920105" cy="43192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1722"/>
          <a:stretch>
            <a:fillRect/>
          </a:stretch>
        </p:blipFill>
        <p:spPr>
          <a:xfrm>
            <a:off x="685800" y="1809115"/>
            <a:ext cx="7772400" cy="4048125"/>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5" name="Title 4"/>
          <p:cNvSpPr>
            <a:spLocks noGrp="1"/>
          </p:cNvSpPr>
          <p:nvPr>
            <p:ph type="title"/>
          </p:nvPr>
        </p:nvSpPr>
        <p:spPr>
          <a:xfrm>
            <a:off x="685800" y="609600"/>
            <a:ext cx="7772400" cy="1143000"/>
          </a:xfrm>
        </p:spPr>
        <p:txBody>
          <a:bodyPr/>
          <a:lstStyle/>
          <a:p>
            <a:pPr algn="l">
              <a:buClrTx/>
              <a:buSzTx/>
              <a:buFontTx/>
            </a:pPr>
            <a:r>
              <a:rPr lang="en-US" sz="3600">
                <a:sym typeface="+mn-ea"/>
              </a:rPr>
              <a:t>Nested Lists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3782"/>
          <a:stretch>
            <a:fillRect/>
          </a:stretch>
        </p:blipFill>
        <p:spPr>
          <a:xfrm>
            <a:off x="685800" y="1881505"/>
            <a:ext cx="7772400" cy="3984625"/>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5" name="Title 4"/>
          <p:cNvSpPr>
            <a:spLocks noGrp="1"/>
          </p:cNvSpPr>
          <p:nvPr>
            <p:ph type="title"/>
          </p:nvPr>
        </p:nvSpPr>
        <p:spPr>
          <a:xfrm>
            <a:off x="685800" y="609600"/>
            <a:ext cx="7772400" cy="1143000"/>
          </a:xfrm>
        </p:spPr>
        <p:txBody>
          <a:bodyPr/>
          <a:lstStyle/>
          <a:p>
            <a:pPr algn="l"/>
            <a:r>
              <a:rPr lang="en-US" sz="3200" dirty="0">
                <a:ea typeface="+mj-lt"/>
                <a:cs typeface="+mj-lt"/>
                <a:sym typeface="+mn-ea"/>
              </a:rPr>
              <a:t>Avoiding mutation during iteration</a:t>
            </a:r>
            <a:endParaRPr lang="en-US" sz="3200" dirty="0">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sym typeface="+mn-ea"/>
              </a:rPr>
              <a:t>Exercise: </a:t>
            </a:r>
            <a:r>
              <a:rPr lang="en-US" sz="3600" dirty="0">
                <a:ea typeface="+mj-lt"/>
                <a:cs typeface="+mj-lt"/>
                <a:sym typeface="+mn-ea"/>
              </a:rPr>
              <a:t>List Operations Function</a:t>
            </a:r>
            <a:endParaRPr lang="en-US" sz="3600" dirty="0">
              <a:solidFill>
                <a:srgbClr val="000000"/>
              </a:solidFill>
              <a:ea typeface="+mj-lt"/>
              <a:cs typeface="+mj-lt"/>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pPr>
              <a:buAutoNum type="arabicPeriod"/>
            </a:pPr>
            <a:r>
              <a:rPr lang="en-US" sz="2000" dirty="0">
                <a:solidFill>
                  <a:srgbClr val="374151"/>
                </a:solidFill>
                <a:ea typeface="+mn-lt"/>
                <a:cs typeface="+mn-lt"/>
              </a:rPr>
              <a:t>Write a function called </a:t>
            </a:r>
            <a:r>
              <a:rPr lang="en-US" sz="2000" b="1" dirty="0" err="1">
                <a:latin typeface="Consolas"/>
                <a:ea typeface="+mn-lt"/>
                <a:cs typeface="+mn-lt"/>
              </a:rPr>
              <a:t>list_operations</a:t>
            </a:r>
            <a:r>
              <a:rPr lang="en-US" sz="2000" dirty="0">
                <a:solidFill>
                  <a:srgbClr val="374151"/>
                </a:solidFill>
                <a:ea typeface="+mn-lt"/>
                <a:cs typeface="+mn-lt"/>
              </a:rPr>
              <a:t> that takes a list as an argument.</a:t>
            </a:r>
            <a:endParaRPr lang="en-US" sz="2000" dirty="0">
              <a:solidFill>
                <a:srgbClr val="000000"/>
              </a:solidFill>
              <a:ea typeface="+mn-lt"/>
              <a:cs typeface="+mn-lt"/>
            </a:endParaRPr>
          </a:p>
          <a:p>
            <a:pPr>
              <a:buAutoNum type="arabicPeriod"/>
            </a:pPr>
            <a:r>
              <a:rPr lang="en-US" sz="2000" dirty="0">
                <a:solidFill>
                  <a:srgbClr val="374151"/>
                </a:solidFill>
                <a:ea typeface="+mn-lt"/>
                <a:cs typeface="+mn-lt"/>
              </a:rPr>
              <a:t>Within the function, perform the following operations on the list:</a:t>
            </a:r>
            <a:endParaRPr lang="en-US" sz="2000" dirty="0">
              <a:cs typeface="Times New Roman"/>
            </a:endParaRPr>
          </a:p>
          <a:p>
            <a:pPr marL="628650" lvl="1" indent="-171450"/>
            <a:r>
              <a:rPr lang="en-US" sz="2000" b="1" dirty="0">
                <a:solidFill>
                  <a:srgbClr val="374151"/>
                </a:solidFill>
                <a:ea typeface="+mn-lt"/>
                <a:cs typeface="+mn-lt"/>
              </a:rPr>
              <a:t>Clone the original list</a:t>
            </a:r>
            <a:r>
              <a:rPr lang="en-US" sz="2000" dirty="0">
                <a:solidFill>
                  <a:srgbClr val="374151"/>
                </a:solidFill>
                <a:ea typeface="+mn-lt"/>
                <a:cs typeface="+mn-lt"/>
              </a:rPr>
              <a:t> and assign it to a new variable.</a:t>
            </a:r>
            <a:endParaRPr lang="en-US" sz="2000" dirty="0">
              <a:ea typeface="+mn-lt"/>
              <a:cs typeface="+mn-lt"/>
            </a:endParaRPr>
          </a:p>
          <a:p>
            <a:pPr marL="628650" lvl="1" indent="-171450"/>
            <a:r>
              <a:rPr lang="en-US" sz="2000" dirty="0">
                <a:solidFill>
                  <a:srgbClr val="374151"/>
                </a:solidFill>
                <a:ea typeface="+mn-lt"/>
                <a:cs typeface="+mn-lt"/>
              </a:rPr>
              <a:t>Sort the original list in ascending order.</a:t>
            </a:r>
            <a:endParaRPr lang="en-US" sz="2000" dirty="0">
              <a:ea typeface="+mn-lt"/>
              <a:cs typeface="+mn-lt"/>
            </a:endParaRPr>
          </a:p>
          <a:p>
            <a:pPr marL="628650" lvl="1" indent="-171450"/>
            <a:r>
              <a:rPr lang="en-US" sz="2000" b="1" dirty="0">
                <a:solidFill>
                  <a:srgbClr val="374151"/>
                </a:solidFill>
                <a:ea typeface="+mn-lt"/>
                <a:cs typeface="+mn-lt"/>
              </a:rPr>
              <a:t>Create an alias of the original list </a:t>
            </a:r>
            <a:r>
              <a:rPr lang="en-US" sz="2000" dirty="0">
                <a:solidFill>
                  <a:srgbClr val="374151"/>
                </a:solidFill>
                <a:ea typeface="+mn-lt"/>
                <a:cs typeface="+mn-lt"/>
              </a:rPr>
              <a:t>by assigning it to a new variable.</a:t>
            </a:r>
            <a:endParaRPr lang="en-US" sz="2000" dirty="0">
              <a:ea typeface="+mn-lt"/>
              <a:cs typeface="+mn-lt"/>
            </a:endParaRPr>
          </a:p>
          <a:p>
            <a:pPr marL="628650" lvl="1" indent="-171450"/>
            <a:r>
              <a:rPr lang="en-US" sz="2000" dirty="0">
                <a:solidFill>
                  <a:srgbClr val="374151"/>
                </a:solidFill>
                <a:ea typeface="+mn-lt"/>
                <a:cs typeface="+mn-lt"/>
              </a:rPr>
              <a:t>Reverse the alias of the list</a:t>
            </a:r>
          </a:p>
          <a:p>
            <a:pPr>
              <a:buAutoNum type="arabicPeriod"/>
            </a:pPr>
            <a:r>
              <a:rPr lang="en-US" sz="2000" dirty="0">
                <a:solidFill>
                  <a:srgbClr val="374151"/>
                </a:solidFill>
                <a:ea typeface="+mn-lt"/>
                <a:cs typeface="+mn-lt"/>
              </a:rPr>
              <a:t>Return the cloned list, sorted list, and the alias of the original list.</a:t>
            </a:r>
          </a:p>
          <a:p>
            <a:pPr>
              <a:buAutoNum type="arabicPeriod"/>
            </a:pPr>
            <a:r>
              <a:rPr lang="en-US" sz="2000" dirty="0">
                <a:solidFill>
                  <a:srgbClr val="374151"/>
                </a:solidFill>
                <a:ea typeface="+mn-lt"/>
                <a:cs typeface="+mn-lt"/>
              </a:rPr>
              <a:t>Test the function by calling it with different lists and printing the results.</a:t>
            </a:r>
            <a:endParaRPr lang="en-US" sz="2000" dirty="0">
              <a:ea typeface="+mn-lt"/>
              <a:cs typeface="+mn-lt"/>
            </a:endParaRPr>
          </a:p>
          <a:p>
            <a:pPr>
              <a:buAutoNum type="arabicPeriod"/>
            </a:pPr>
            <a:endParaRPr lang="en-US" sz="2000" dirty="0">
              <a:solidFill>
                <a:srgbClr val="374151"/>
              </a:solidFill>
              <a:cs typeface="Times New Roman"/>
            </a:endParaRPr>
          </a:p>
        </p:txBody>
      </p:sp>
    </p:spTree>
    <p:extLst>
      <p:ext uri="{BB962C8B-B14F-4D97-AF65-F5344CB8AC3E}">
        <p14:creationId xmlns:p14="http://schemas.microsoft.com/office/powerpoint/2010/main" val="3660626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sym typeface="+mn-ea"/>
              </a:rPr>
              <a:t>Exercise: </a:t>
            </a:r>
            <a:r>
              <a:rPr lang="en-US" sz="3600" dirty="0">
                <a:ea typeface="+mj-lt"/>
                <a:cs typeface="+mj-lt"/>
                <a:sym typeface="+mn-ea"/>
              </a:rPr>
              <a:t>List Operations Function</a:t>
            </a:r>
            <a:endParaRPr lang="en-US" sz="3600" dirty="0">
              <a:solidFill>
                <a:srgbClr val="000000"/>
              </a:solidFill>
              <a:ea typeface="+mj-lt"/>
              <a:cs typeface="+mj-lt"/>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pPr>
              <a:buAutoNum type="arabicPeriod"/>
            </a:pPr>
            <a:endParaRPr lang="en-US" sz="2000" dirty="0">
              <a:solidFill>
                <a:srgbClr val="374151"/>
              </a:solidFill>
              <a:ea typeface="+mn-lt"/>
              <a:cs typeface="+mn-lt"/>
            </a:endParaRPr>
          </a:p>
          <a:p>
            <a:pPr>
              <a:buAutoNum type="arabicPeriod"/>
            </a:pPr>
            <a:endParaRPr lang="en-US" sz="2000" dirty="0">
              <a:solidFill>
                <a:srgbClr val="374151"/>
              </a:solidFill>
              <a:cs typeface="Times New Roman"/>
            </a:endParaRPr>
          </a:p>
        </p:txBody>
      </p:sp>
      <p:pic>
        <p:nvPicPr>
          <p:cNvPr id="3" name="Picture 3" descr="Diagram&#10;&#10;Description automatically generated">
            <a:extLst>
              <a:ext uri="{FF2B5EF4-FFF2-40B4-BE49-F238E27FC236}">
                <a16:creationId xmlns:a16="http://schemas.microsoft.com/office/drawing/2014/main" id="{F4444048-992E-E736-941A-9BAF502CB1BC}"/>
              </a:ext>
            </a:extLst>
          </p:cNvPr>
          <p:cNvPicPr>
            <a:picLocks noChangeAspect="1"/>
          </p:cNvPicPr>
          <p:nvPr/>
        </p:nvPicPr>
        <p:blipFill>
          <a:blip r:embed="rId3"/>
          <a:stretch>
            <a:fillRect/>
          </a:stretch>
        </p:blipFill>
        <p:spPr>
          <a:xfrm>
            <a:off x="719847" y="1873248"/>
            <a:ext cx="7619190" cy="3366854"/>
          </a:xfrm>
          <a:prstGeom prst="rect">
            <a:avLst/>
          </a:prstGeom>
        </p:spPr>
      </p:pic>
    </p:spTree>
    <p:extLst>
      <p:ext uri="{BB962C8B-B14F-4D97-AF65-F5344CB8AC3E}">
        <p14:creationId xmlns:p14="http://schemas.microsoft.com/office/powerpoint/2010/main" val="2198667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sym typeface="+mn-ea"/>
              </a:rPr>
              <a:t>Exercise: </a:t>
            </a:r>
            <a:r>
              <a:rPr lang="en-US" sz="3600" dirty="0">
                <a:ea typeface="+mj-lt"/>
                <a:cs typeface="+mj-lt"/>
                <a:sym typeface="+mn-ea"/>
              </a:rPr>
              <a:t>List Operations Function</a:t>
            </a:r>
            <a:endParaRPr lang="en-US" sz="3600" dirty="0">
              <a:solidFill>
                <a:srgbClr val="000000"/>
              </a:solidFill>
              <a:ea typeface="+mj-lt"/>
              <a:cs typeface="+mj-lt"/>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pPr>
              <a:buAutoNum type="arabicPeriod"/>
            </a:pPr>
            <a:endParaRPr lang="en-US" sz="2000" dirty="0">
              <a:solidFill>
                <a:srgbClr val="374151"/>
              </a:solidFill>
              <a:ea typeface="+mn-lt"/>
              <a:cs typeface="+mn-lt"/>
            </a:endParaRPr>
          </a:p>
          <a:p>
            <a:pPr>
              <a:buAutoNum type="arabicPeriod"/>
            </a:pPr>
            <a:endParaRPr lang="en-US" sz="2000" dirty="0">
              <a:solidFill>
                <a:srgbClr val="374151"/>
              </a:solidFill>
              <a:cs typeface="Times New Roman"/>
            </a:endParaRPr>
          </a:p>
        </p:txBody>
      </p:sp>
      <p:pic>
        <p:nvPicPr>
          <p:cNvPr id="3" name="Picture 3" descr="Diagram&#10;&#10;Description automatically generated">
            <a:extLst>
              <a:ext uri="{FF2B5EF4-FFF2-40B4-BE49-F238E27FC236}">
                <a16:creationId xmlns:a16="http://schemas.microsoft.com/office/drawing/2014/main" id="{F4444048-992E-E736-941A-9BAF502CB1BC}"/>
              </a:ext>
            </a:extLst>
          </p:cNvPr>
          <p:cNvPicPr>
            <a:picLocks noChangeAspect="1"/>
          </p:cNvPicPr>
          <p:nvPr/>
        </p:nvPicPr>
        <p:blipFill>
          <a:blip r:embed="rId3"/>
          <a:stretch>
            <a:fillRect/>
          </a:stretch>
        </p:blipFill>
        <p:spPr>
          <a:xfrm>
            <a:off x="719847" y="1873248"/>
            <a:ext cx="7619190" cy="3366854"/>
          </a:xfrm>
          <a:prstGeom prst="rect">
            <a:avLst/>
          </a:prstGeom>
        </p:spPr>
      </p:pic>
    </p:spTree>
    <p:extLst>
      <p:ext uri="{BB962C8B-B14F-4D97-AF65-F5344CB8AC3E}">
        <p14:creationId xmlns:p14="http://schemas.microsoft.com/office/powerpoint/2010/main" val="4207865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685800" y="408940"/>
            <a:ext cx="7772400" cy="5687060"/>
          </a:xfrm>
        </p:spPr>
        <p:txBody>
          <a:bodyPr/>
          <a:lstStyle/>
          <a:p>
            <a:r>
              <a:rPr lang="en-US"/>
              <a:t>Dictionary</a:t>
            </a:r>
          </a:p>
          <a:p>
            <a:pPr lvl="1"/>
            <a:r>
              <a:rPr lang="en-US"/>
              <a:t>e.g., how to store student info</a:t>
            </a:r>
          </a:p>
        </p:txBody>
      </p:sp>
      <p:pic>
        <p:nvPicPr>
          <p:cNvPr id="2" name="Picture 1"/>
          <p:cNvPicPr>
            <a:picLocks noChangeAspect="1"/>
          </p:cNvPicPr>
          <p:nvPr/>
        </p:nvPicPr>
        <p:blipFill>
          <a:blip r:embed="rId3"/>
          <a:srcRect t="32521" b="8723"/>
          <a:stretch>
            <a:fillRect/>
          </a:stretch>
        </p:blipFill>
        <p:spPr>
          <a:xfrm>
            <a:off x="457200" y="2193290"/>
            <a:ext cx="7928610" cy="3307715"/>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33310"/>
          <a:stretch>
            <a:fillRect/>
          </a:stretch>
        </p:blipFill>
        <p:spPr>
          <a:xfrm>
            <a:off x="685800" y="2351405"/>
            <a:ext cx="7772400" cy="3599180"/>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8" name="Content Placeholder 7"/>
          <p:cNvSpPr/>
          <p:nvPr/>
        </p:nvSpPr>
        <p:spPr>
          <a:xfrm>
            <a:off x="685800" y="408940"/>
            <a:ext cx="7772400" cy="5687060"/>
          </a:xfrm>
          <a:prstGeom prst="rect">
            <a:avLst/>
          </a:prstGeom>
          <a:noFill/>
          <a:ln>
            <a:noFill/>
          </a:ln>
          <a:effectLst>
            <a:outerShdw blurRad="50800" dist="12700" dir="8100000" algn="ctr" rotWithShape="0">
              <a:srgbClr val="FFFFFF">
                <a:alpha val="75000"/>
              </a:srgbClr>
            </a:outerShdw>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Dictionary</a:t>
            </a:r>
          </a:p>
          <a:p>
            <a:pPr lvl="1"/>
            <a:r>
              <a:rPr lang="en-US" dirty="0"/>
              <a:t>e.g., how to store student info</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8741"/>
          <a:stretch>
            <a:fillRect/>
          </a:stretch>
        </p:blipFill>
        <p:spPr>
          <a:xfrm>
            <a:off x="701675" y="2043430"/>
            <a:ext cx="7739380" cy="4052570"/>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8" name="Content Placeholder 7"/>
          <p:cNvSpPr/>
          <p:nvPr/>
        </p:nvSpPr>
        <p:spPr>
          <a:xfrm>
            <a:off x="685800" y="408940"/>
            <a:ext cx="7772400" cy="5687060"/>
          </a:xfrm>
          <a:prstGeom prst="rect">
            <a:avLst/>
          </a:prstGeom>
          <a:noFill/>
          <a:ln>
            <a:noFill/>
          </a:ln>
          <a:effectLst>
            <a:outerShdw blurRad="50800" dist="12700" dir="8100000" algn="ctr" rotWithShape="0">
              <a:srgbClr val="FFFFFF">
                <a:alpha val="75000"/>
              </a:srgbClr>
            </a:outerShdw>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Dictionary</a:t>
            </a:r>
          </a:p>
          <a:p>
            <a:pPr lvl="1"/>
            <a:r>
              <a:rPr lang="en-US"/>
              <a:t>e.g., how to change student info</a:t>
            </a:r>
          </a:p>
          <a:p>
            <a:pPr lvl="1"/>
            <a:r>
              <a:rPr lang="en-US"/>
              <a:t>dict: a better and clearner way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30562"/>
          <a:stretch>
            <a:fillRect/>
          </a:stretch>
        </p:blipFill>
        <p:spPr>
          <a:xfrm>
            <a:off x="685800" y="2183130"/>
            <a:ext cx="7772400" cy="3818890"/>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8" name="Content Placeholder 7"/>
          <p:cNvSpPr/>
          <p:nvPr/>
        </p:nvSpPr>
        <p:spPr>
          <a:xfrm>
            <a:off x="685800" y="381000"/>
            <a:ext cx="7772400" cy="5687060"/>
          </a:xfrm>
          <a:prstGeom prst="rect">
            <a:avLst/>
          </a:prstGeom>
          <a:noFill/>
          <a:ln>
            <a:noFill/>
          </a:ln>
          <a:effectLst>
            <a:outerShdw blurRad="50800" dist="12700" dir="8100000" algn="ctr" rotWithShape="0">
              <a:srgbClr val="FFFFFF">
                <a:alpha val="75000"/>
              </a:srgbClr>
            </a:outerShdw>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Python Dictionary</a:t>
            </a:r>
          </a:p>
          <a:p>
            <a:pPr lvl="1"/>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22379"/>
          <a:stretch>
            <a:fillRect/>
          </a:stretch>
        </p:blipFill>
        <p:spPr>
          <a:xfrm>
            <a:off x="685800" y="1811655"/>
            <a:ext cx="7772400" cy="4048125"/>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8" name="Content Placeholder 7"/>
          <p:cNvSpPr/>
          <p:nvPr/>
        </p:nvSpPr>
        <p:spPr>
          <a:xfrm>
            <a:off x="685800" y="381000"/>
            <a:ext cx="7772400" cy="5687060"/>
          </a:xfrm>
          <a:prstGeom prst="rect">
            <a:avLst/>
          </a:prstGeom>
          <a:noFill/>
          <a:ln>
            <a:noFill/>
          </a:ln>
          <a:effectLst>
            <a:outerShdw blurRad="50800" dist="12700" dir="8100000" algn="ctr" rotWithShape="0">
              <a:srgbClr val="FFFFFF">
                <a:alpha val="75000"/>
              </a:srgbClr>
            </a:outerShdw>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Dictionary Lookup</a:t>
            </a:r>
          </a:p>
          <a:p>
            <a:pPr lvl="1"/>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Functions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3" name="Picture 2"/>
          <p:cNvPicPr>
            <a:picLocks noChangeAspect="1"/>
          </p:cNvPicPr>
          <p:nvPr/>
        </p:nvPicPr>
        <p:blipFill>
          <a:blip r:embed="rId4"/>
          <a:stretch>
            <a:fillRect/>
          </a:stretch>
        </p:blipFill>
        <p:spPr>
          <a:xfrm>
            <a:off x="1188085" y="1371600"/>
            <a:ext cx="6768465" cy="441896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tretch>
            <a:fillRect/>
          </a:stretch>
        </p:blipFill>
        <p:spPr>
          <a:xfrm>
            <a:off x="990600" y="381000"/>
            <a:ext cx="7656830" cy="5687060"/>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8" name="Content Placeholder 7"/>
          <p:cNvSpPr/>
          <p:nvPr/>
        </p:nvSpPr>
        <p:spPr>
          <a:xfrm>
            <a:off x="685800" y="381000"/>
            <a:ext cx="7772400" cy="5687060"/>
          </a:xfrm>
          <a:prstGeom prst="rect">
            <a:avLst/>
          </a:prstGeom>
          <a:noFill/>
          <a:ln>
            <a:noFill/>
          </a:ln>
          <a:effectLst>
            <a:outerShdw blurRad="50800" dist="12700" dir="8100000" algn="ctr" rotWithShape="0">
              <a:srgbClr val="FFFFFF">
                <a:alpha val="75000"/>
              </a:srgbClr>
            </a:outerShdw>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Dictionary Operations</a:t>
            </a:r>
          </a:p>
          <a:p>
            <a:pPr lvl="1"/>
            <a:endParaRPr lang="en-US"/>
          </a:p>
        </p:txBody>
      </p:sp>
      <p:pic>
        <p:nvPicPr>
          <p:cNvPr id="3" name="Picture 2"/>
          <p:cNvPicPr>
            <a:picLocks noChangeAspect="1"/>
          </p:cNvPicPr>
          <p:nvPr/>
        </p:nvPicPr>
        <p:blipFill>
          <a:blip r:embed="rId5"/>
          <a:stretch>
            <a:fillRect/>
          </a:stretch>
        </p:blipFill>
        <p:spPr>
          <a:xfrm>
            <a:off x="1143000" y="914400"/>
            <a:ext cx="4099560" cy="1840865"/>
          </a:xfrm>
          <a:prstGeom prst="rect">
            <a:avLst/>
          </a:prstGeom>
        </p:spPr>
      </p:pic>
      <p:pic>
        <p:nvPicPr>
          <p:cNvPr id="5" name="Picture 4"/>
          <p:cNvPicPr>
            <a:picLocks noChangeAspect="1"/>
          </p:cNvPicPr>
          <p:nvPr/>
        </p:nvPicPr>
        <p:blipFill>
          <a:blip r:embed="rId6"/>
          <a:stretch>
            <a:fillRect/>
          </a:stretch>
        </p:blipFill>
        <p:spPr>
          <a:xfrm>
            <a:off x="5181600" y="533400"/>
            <a:ext cx="3713480" cy="234886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rcRect t="47220"/>
          <a:stretch>
            <a:fillRect/>
          </a:stretch>
        </p:blipFill>
        <p:spPr>
          <a:xfrm>
            <a:off x="735330" y="3094355"/>
            <a:ext cx="7672705" cy="3001645"/>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8" name="Content Placeholder 7"/>
          <p:cNvSpPr/>
          <p:nvPr/>
        </p:nvSpPr>
        <p:spPr>
          <a:xfrm>
            <a:off x="685800" y="381000"/>
            <a:ext cx="7772400" cy="5687060"/>
          </a:xfrm>
          <a:prstGeom prst="rect">
            <a:avLst/>
          </a:prstGeom>
          <a:noFill/>
          <a:ln>
            <a:noFill/>
          </a:ln>
          <a:effectLst>
            <a:outerShdw blurRad="50800" dist="12700" dir="8100000" algn="ctr" rotWithShape="0">
              <a:srgbClr val="FFFFFF">
                <a:alpha val="75000"/>
              </a:srgbClr>
            </a:outerShdw>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Dictionary Operations</a:t>
            </a:r>
          </a:p>
          <a:p>
            <a:pPr lvl="1"/>
            <a:endParaRPr lang="en-US"/>
          </a:p>
        </p:txBody>
      </p:sp>
      <p:pic>
        <p:nvPicPr>
          <p:cNvPr id="5" name="Picture 4"/>
          <p:cNvPicPr>
            <a:picLocks noChangeAspect="1"/>
          </p:cNvPicPr>
          <p:nvPr/>
        </p:nvPicPr>
        <p:blipFill>
          <a:blip r:embed="rId5"/>
          <a:stretch>
            <a:fillRect/>
          </a:stretch>
        </p:blipFill>
        <p:spPr>
          <a:xfrm>
            <a:off x="4953000" y="533400"/>
            <a:ext cx="3713480" cy="234886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26544"/>
          <a:stretch>
            <a:fillRect/>
          </a:stretch>
        </p:blipFill>
        <p:spPr>
          <a:xfrm>
            <a:off x="325877" y="1394987"/>
            <a:ext cx="8326120" cy="4380865"/>
          </a:xfrm>
          <a:prstGeom prst="rect">
            <a:avLst/>
          </a:prstGeom>
        </p:spPr>
      </p:pic>
      <p:sp>
        <p:nvSpPr>
          <p:cNvPr id="2" name="Text Box 1"/>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8" name="Content Placeholder 7"/>
          <p:cNvSpPr/>
          <p:nvPr/>
        </p:nvSpPr>
        <p:spPr>
          <a:xfrm>
            <a:off x="685800" y="381000"/>
            <a:ext cx="7772400" cy="5687060"/>
          </a:xfrm>
          <a:prstGeom prst="rect">
            <a:avLst/>
          </a:prstGeom>
          <a:noFill/>
          <a:ln>
            <a:noFill/>
          </a:ln>
          <a:effectLst>
            <a:outerShdw blurRad="50800" dist="12700" dir="8100000" algn="ctr" rotWithShape="0">
              <a:srgbClr val="FFFFFF">
                <a:alpha val="75000"/>
              </a:srgbClr>
            </a:outerShdw>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Dictionary Keys and Values</a:t>
            </a:r>
          </a:p>
        </p:txBody>
      </p:sp>
      <p:pic>
        <p:nvPicPr>
          <p:cNvPr id="3" name="Picture 4" descr="Text&#10;&#10;Description automatically generated">
            <a:extLst>
              <a:ext uri="{FF2B5EF4-FFF2-40B4-BE49-F238E27FC236}">
                <a16:creationId xmlns:a16="http://schemas.microsoft.com/office/drawing/2014/main" id="{91D398D0-F4D3-190D-7BEF-8B15BB8763F7}"/>
              </a:ext>
            </a:extLst>
          </p:cNvPr>
          <p:cNvPicPr>
            <a:picLocks noChangeAspect="1"/>
          </p:cNvPicPr>
          <p:nvPr/>
        </p:nvPicPr>
        <p:blipFill>
          <a:blip r:embed="rId5"/>
          <a:stretch>
            <a:fillRect/>
          </a:stretch>
        </p:blipFill>
        <p:spPr>
          <a:xfrm>
            <a:off x="5361709" y="1047461"/>
            <a:ext cx="3562597" cy="103422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stretch>
            <a:fillRect/>
          </a:stretch>
        </p:blipFill>
        <p:spPr>
          <a:xfrm>
            <a:off x="685800" y="2146935"/>
            <a:ext cx="7772400" cy="3782060"/>
          </a:xfrm>
          <a:prstGeom prst="rect">
            <a:avLst/>
          </a:prstGeom>
        </p:spPr>
      </p:pic>
      <p:sp>
        <p:nvSpPr>
          <p:cNvPr id="4" name="Text Box 3"/>
          <p:cNvSpPr txBox="1"/>
          <p:nvPr/>
        </p:nvSpPr>
        <p:spPr>
          <a:xfrm>
            <a:off x="685800" y="60198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ea typeface="+mj-lt"/>
                <a:cs typeface="+mj-lt"/>
                <a:sym typeface="+mn-ea"/>
              </a:rPr>
              <a:t>Exercise: Student Database</a:t>
            </a:r>
            <a:endParaRPr lang="en-US" dirty="0"/>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r>
              <a:rPr lang="en-US" sz="1200" dirty="0">
                <a:solidFill>
                  <a:srgbClr val="374151"/>
                </a:solidFill>
                <a:ea typeface="+mn-lt"/>
                <a:cs typeface="+mn-lt"/>
              </a:rPr>
              <a:t>Create an empty dictionary called </a:t>
            </a:r>
            <a:r>
              <a:rPr lang="en-US" sz="1200" b="1" dirty="0" err="1">
                <a:latin typeface="Consolas"/>
                <a:ea typeface="+mn-lt"/>
                <a:cs typeface="+mn-lt"/>
              </a:rPr>
              <a:t>student_db</a:t>
            </a:r>
            <a:r>
              <a:rPr lang="en-US" sz="1200" dirty="0">
                <a:solidFill>
                  <a:srgbClr val="374151"/>
                </a:solidFill>
                <a:ea typeface="+mn-lt"/>
                <a:cs typeface="+mn-lt"/>
              </a:rPr>
              <a:t>.</a:t>
            </a:r>
            <a:endParaRPr lang="en-US" sz="1200" dirty="0">
              <a:solidFill>
                <a:srgbClr val="000000"/>
              </a:solidFill>
              <a:ea typeface="+mn-lt"/>
              <a:cs typeface="+mn-lt"/>
            </a:endParaRPr>
          </a:p>
          <a:p>
            <a:r>
              <a:rPr lang="en-US" sz="1200" dirty="0">
                <a:solidFill>
                  <a:srgbClr val="374151"/>
                </a:solidFill>
                <a:ea typeface="+mn-lt"/>
                <a:cs typeface="+mn-lt"/>
              </a:rPr>
              <a:t>Add the following student records to the </a:t>
            </a:r>
            <a:r>
              <a:rPr lang="en-US" sz="1200" b="1" dirty="0" err="1">
                <a:latin typeface="Consolas"/>
                <a:ea typeface="+mn-lt"/>
                <a:cs typeface="+mn-lt"/>
              </a:rPr>
              <a:t>student_db</a:t>
            </a:r>
            <a:r>
              <a:rPr lang="en-US" sz="1200" dirty="0">
                <a:solidFill>
                  <a:srgbClr val="374151"/>
                </a:solidFill>
                <a:ea typeface="+mn-lt"/>
                <a:cs typeface="+mn-lt"/>
              </a:rPr>
              <a:t> dictionary; using student id as the key:</a:t>
            </a:r>
            <a:endParaRPr lang="en-US" dirty="0"/>
          </a:p>
          <a:p>
            <a:pPr lvl="1"/>
            <a:r>
              <a:rPr lang="en-US" sz="1200" dirty="0">
                <a:solidFill>
                  <a:srgbClr val="374151"/>
                </a:solidFill>
                <a:ea typeface="+mn-lt"/>
                <a:cs typeface="+mn-lt"/>
              </a:rPr>
              <a:t>Student ID: 101, Name: Alice, Grade: A</a:t>
            </a:r>
            <a:endParaRPr lang="en-US" dirty="0"/>
          </a:p>
          <a:p>
            <a:pPr lvl="1"/>
            <a:r>
              <a:rPr lang="en-US" sz="1200" dirty="0">
                <a:solidFill>
                  <a:srgbClr val="374151"/>
                </a:solidFill>
                <a:ea typeface="+mn-lt"/>
                <a:cs typeface="+mn-lt"/>
              </a:rPr>
              <a:t>Student ID: 102, Name: Bob, Grade: B</a:t>
            </a:r>
            <a:endParaRPr lang="en-US" dirty="0"/>
          </a:p>
          <a:p>
            <a:pPr lvl="1"/>
            <a:r>
              <a:rPr lang="en-US" sz="1200" dirty="0">
                <a:solidFill>
                  <a:srgbClr val="374151"/>
                </a:solidFill>
                <a:ea typeface="+mn-lt"/>
                <a:cs typeface="+mn-lt"/>
              </a:rPr>
              <a:t>Student ID: 103, Name: Charlie, Grade: C</a:t>
            </a:r>
            <a:endParaRPr lang="en-US" dirty="0"/>
          </a:p>
          <a:p>
            <a:r>
              <a:rPr lang="en-US" sz="1200" dirty="0">
                <a:solidFill>
                  <a:srgbClr val="374151"/>
                </a:solidFill>
                <a:ea typeface="+mn-lt"/>
                <a:cs typeface="+mn-lt"/>
              </a:rPr>
              <a:t>Print the student records in the following format:</a:t>
            </a:r>
            <a:endParaRPr lang="en-US" dirty="0"/>
          </a:p>
          <a:p>
            <a:r>
              <a:rPr lang="en-US" sz="1200" dirty="0">
                <a:solidFill>
                  <a:srgbClr val="374151"/>
                </a:solidFill>
                <a:ea typeface="+mn-lt"/>
                <a:cs typeface="+mn-lt"/>
              </a:rPr>
              <a:t>Update the grade of student with ID 102 to "A+".</a:t>
            </a:r>
            <a:endParaRPr lang="en-US" sz="2000" dirty="0">
              <a:solidFill>
                <a:srgbClr val="374151"/>
              </a:solidFill>
              <a:cs typeface="Times New Roman"/>
            </a:endParaRPr>
          </a:p>
          <a:p>
            <a:r>
              <a:rPr lang="en-US" sz="1200" dirty="0">
                <a:solidFill>
                  <a:srgbClr val="374151"/>
                </a:solidFill>
                <a:ea typeface="+mn-lt"/>
                <a:cs typeface="+mn-lt"/>
              </a:rPr>
              <a:t>Print the updated student record of student with ID 102.</a:t>
            </a:r>
            <a:endParaRPr lang="en-US" sz="1200" dirty="0">
              <a:ea typeface="+mn-lt"/>
              <a:cs typeface="+mn-lt"/>
            </a:endParaRPr>
          </a:p>
          <a:p>
            <a:r>
              <a:rPr lang="en-US" sz="1200" dirty="0">
                <a:solidFill>
                  <a:srgbClr val="374151"/>
                </a:solidFill>
                <a:ea typeface="+mn-lt"/>
                <a:cs typeface="+mn-lt"/>
              </a:rPr>
              <a:t>Check if student with ID 104 exists in the </a:t>
            </a:r>
            <a:r>
              <a:rPr lang="en-US" sz="1200" b="1" dirty="0" err="1">
                <a:latin typeface="Consolas"/>
                <a:ea typeface="+mn-lt"/>
                <a:cs typeface="+mn-lt"/>
              </a:rPr>
              <a:t>student_db</a:t>
            </a:r>
            <a:r>
              <a:rPr lang="en-US" sz="1200" dirty="0">
                <a:solidFill>
                  <a:srgbClr val="374151"/>
                </a:solidFill>
                <a:ea typeface="+mn-lt"/>
                <a:cs typeface="+mn-lt"/>
              </a:rPr>
              <a:t> dictionary. </a:t>
            </a:r>
            <a:endParaRPr lang="en-US" sz="1200" dirty="0">
              <a:solidFill>
                <a:srgbClr val="000000"/>
              </a:solidFill>
              <a:ea typeface="+mn-lt"/>
              <a:cs typeface="+mn-lt"/>
            </a:endParaRPr>
          </a:p>
          <a:p>
            <a:r>
              <a:rPr lang="en-US" sz="1200" dirty="0">
                <a:solidFill>
                  <a:srgbClr val="374151"/>
                </a:solidFill>
                <a:ea typeface="+mn-lt"/>
                <a:cs typeface="+mn-lt"/>
              </a:rPr>
              <a:t>Print "Student ID 104 exists" if it exists, or "Student ID 104 does not exist" if it doesn't.</a:t>
            </a:r>
            <a:endParaRPr lang="en-US" sz="1200" dirty="0">
              <a:ea typeface="+mn-lt"/>
              <a:cs typeface="+mn-lt"/>
            </a:endParaRPr>
          </a:p>
          <a:p>
            <a:r>
              <a:rPr lang="en-US" sz="1200" dirty="0">
                <a:solidFill>
                  <a:srgbClr val="374151"/>
                </a:solidFill>
                <a:ea typeface="+mn-lt"/>
                <a:cs typeface="+mn-lt"/>
              </a:rPr>
              <a:t>Remove the student record of student with ID 103 from the </a:t>
            </a:r>
            <a:r>
              <a:rPr lang="en-US" sz="1200" b="1" dirty="0" err="1">
                <a:latin typeface="Consolas"/>
                <a:ea typeface="+mn-lt"/>
                <a:cs typeface="+mn-lt"/>
              </a:rPr>
              <a:t>student_db</a:t>
            </a:r>
            <a:r>
              <a:rPr lang="en-US" sz="1200" dirty="0">
                <a:solidFill>
                  <a:srgbClr val="374151"/>
                </a:solidFill>
                <a:ea typeface="+mn-lt"/>
                <a:cs typeface="+mn-lt"/>
              </a:rPr>
              <a:t> dictionary.</a:t>
            </a:r>
            <a:endParaRPr lang="en-US" sz="1200" dirty="0">
              <a:ea typeface="+mn-lt"/>
              <a:cs typeface="+mn-lt"/>
            </a:endParaRPr>
          </a:p>
          <a:p>
            <a:r>
              <a:rPr lang="en-US" sz="1200" dirty="0">
                <a:solidFill>
                  <a:srgbClr val="374151"/>
                </a:solidFill>
                <a:ea typeface="+mn-lt"/>
                <a:cs typeface="+mn-lt"/>
              </a:rPr>
              <a:t>Print the remaining student records after the removal in the same format as step 3.</a:t>
            </a:r>
            <a:endParaRPr lang="en-US" dirty="0"/>
          </a:p>
          <a:p>
            <a:r>
              <a:rPr lang="en-US" sz="1200" dirty="0">
                <a:solidFill>
                  <a:srgbClr val="374151"/>
                </a:solidFill>
                <a:ea typeface="+mn-lt"/>
                <a:cs typeface="+mn-lt"/>
              </a:rPr>
              <a:t>Clear all records from the </a:t>
            </a:r>
            <a:r>
              <a:rPr lang="en-US" sz="1200" b="1" dirty="0" err="1">
                <a:latin typeface="Consolas"/>
                <a:ea typeface="+mn-lt"/>
                <a:cs typeface="+mn-lt"/>
              </a:rPr>
              <a:t>student_db</a:t>
            </a:r>
            <a:r>
              <a:rPr lang="en-US" sz="1200" dirty="0">
                <a:solidFill>
                  <a:srgbClr val="374151"/>
                </a:solidFill>
                <a:ea typeface="+mn-lt"/>
                <a:cs typeface="+mn-lt"/>
              </a:rPr>
              <a:t> dictionary.</a:t>
            </a:r>
            <a:endParaRPr lang="en-US" dirty="0"/>
          </a:p>
          <a:p>
            <a:r>
              <a:rPr lang="en-US" sz="1200" dirty="0">
                <a:solidFill>
                  <a:srgbClr val="374151"/>
                </a:solidFill>
                <a:ea typeface="+mn-lt"/>
                <a:cs typeface="+mn-lt"/>
              </a:rPr>
              <a:t>Print the dictionary to confirm that it is empty.</a:t>
            </a:r>
            <a:endParaRPr lang="en-US" sz="1200" dirty="0">
              <a:ea typeface="+mn-lt"/>
              <a:cs typeface="+mn-lt"/>
            </a:endParaRPr>
          </a:p>
          <a:p>
            <a:endParaRPr lang="en-US" sz="2000" dirty="0">
              <a:ea typeface="+mn-lt"/>
              <a:cs typeface="+mn-lt"/>
            </a:endParaRPr>
          </a:p>
        </p:txBody>
      </p:sp>
      <p:pic>
        <p:nvPicPr>
          <p:cNvPr id="3" name="Picture 3" descr="Graphical user interface, application&#10;&#10;Description automatically generated">
            <a:extLst>
              <a:ext uri="{FF2B5EF4-FFF2-40B4-BE49-F238E27FC236}">
                <a16:creationId xmlns:a16="http://schemas.microsoft.com/office/drawing/2014/main" id="{D1F6D793-080C-4B3A-79AE-6E3FC081B387}"/>
              </a:ext>
            </a:extLst>
          </p:cNvPr>
          <p:cNvPicPr>
            <a:picLocks noChangeAspect="1"/>
          </p:cNvPicPr>
          <p:nvPr/>
        </p:nvPicPr>
        <p:blipFill>
          <a:blip r:embed="rId3"/>
          <a:stretch>
            <a:fillRect/>
          </a:stretch>
        </p:blipFill>
        <p:spPr>
          <a:xfrm>
            <a:off x="4661065" y="2483155"/>
            <a:ext cx="3526971" cy="419150"/>
          </a:xfrm>
          <a:prstGeom prst="rect">
            <a:avLst/>
          </a:prstGeom>
        </p:spPr>
      </p:pic>
    </p:spTree>
    <p:extLst>
      <p:ext uri="{BB962C8B-B14F-4D97-AF65-F5344CB8AC3E}">
        <p14:creationId xmlns:p14="http://schemas.microsoft.com/office/powerpoint/2010/main" val="4213662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Variable Scope</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Content Placeholder 4"/>
          <p:cNvPicPr>
            <a:picLocks noGrp="1" noChangeAspect="1"/>
          </p:cNvPicPr>
          <p:nvPr>
            <p:ph idx="1"/>
          </p:nvPr>
        </p:nvPicPr>
        <p:blipFill>
          <a:blip r:embed="rId4"/>
          <a:srcRect t="30393"/>
          <a:stretch>
            <a:fillRect/>
          </a:stretch>
        </p:blipFill>
        <p:spPr>
          <a:xfrm>
            <a:off x="685800" y="2280285"/>
            <a:ext cx="7772400" cy="34772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Variable Scope</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3" name="Content Placeholder 2"/>
          <p:cNvSpPr>
            <a:spLocks noGrp="1"/>
          </p:cNvSpPr>
          <p:nvPr>
            <p:ph idx="1"/>
          </p:nvPr>
        </p:nvSpPr>
        <p:spPr/>
        <p:txBody>
          <a:bodyPr/>
          <a:lstStyle/>
          <a:p>
            <a:endParaRPr lang="en-US"/>
          </a:p>
        </p:txBody>
      </p:sp>
      <p:pic>
        <p:nvPicPr>
          <p:cNvPr id="8" name="Content Placeholder 1"/>
          <p:cNvPicPr>
            <a:picLocks noChangeAspect="1"/>
          </p:cNvPicPr>
          <p:nvPr/>
        </p:nvPicPr>
        <p:blipFill>
          <a:blip r:embed="rId4"/>
          <a:srcRect t="36686"/>
          <a:stretch>
            <a:fillRect/>
          </a:stretch>
        </p:blipFill>
        <p:spPr>
          <a:xfrm>
            <a:off x="685800" y="2512060"/>
            <a:ext cx="7772400" cy="3517900"/>
          </a:xfrm>
          <a:prstGeom prst="rect">
            <a:avLst/>
          </a:prstGeom>
          <a:noFill/>
          <a:ln>
            <a:noFill/>
          </a:ln>
          <a:effectLst>
            <a:outerShdw blurRad="50800" dist="12700" dir="8100000" algn="ctr" rotWithShape="0">
              <a:srgbClr val="FFFFFF">
                <a:alpha val="7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Variable Scope</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3" name="Content Placeholder 2"/>
          <p:cNvSpPr>
            <a:spLocks noGrp="1"/>
          </p:cNvSpPr>
          <p:nvPr>
            <p:ph idx="1"/>
          </p:nvPr>
        </p:nvSpPr>
        <p:spPr/>
        <p:txBody>
          <a:bodyPr/>
          <a:lstStyle/>
          <a:p>
            <a:endParaRPr lang="en-US"/>
          </a:p>
        </p:txBody>
      </p:sp>
      <p:pic>
        <p:nvPicPr>
          <p:cNvPr id="6" name="Content Placeholder 1"/>
          <p:cNvPicPr>
            <a:picLocks noChangeAspect="1"/>
          </p:cNvPicPr>
          <p:nvPr/>
        </p:nvPicPr>
        <p:blipFill>
          <a:blip r:embed="rId4"/>
          <a:srcRect t="40661"/>
          <a:stretch>
            <a:fillRect/>
          </a:stretch>
        </p:blipFill>
        <p:spPr>
          <a:xfrm>
            <a:off x="685800" y="2731135"/>
            <a:ext cx="7772400" cy="3308350"/>
          </a:xfrm>
          <a:prstGeom prst="rect">
            <a:avLst/>
          </a:prstGeom>
          <a:noFill/>
          <a:ln>
            <a:noFill/>
          </a:ln>
          <a:effectLst>
            <a:outerShdw blurRad="50800" dist="12700" dir="8100000" algn="ctr" rotWithShape="0">
              <a:srgbClr val="FFFFFF">
                <a:alpha val="7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Variable Scope</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3" name="Content Placeholder 2"/>
          <p:cNvSpPr>
            <a:spLocks noGrp="1"/>
          </p:cNvSpPr>
          <p:nvPr>
            <p:ph idx="1"/>
          </p:nvPr>
        </p:nvSpPr>
        <p:spPr/>
        <p:txBody>
          <a:bodyPr/>
          <a:lstStyle/>
          <a:p>
            <a:endParaRPr lang="en-US"/>
          </a:p>
        </p:txBody>
      </p:sp>
      <p:pic>
        <p:nvPicPr>
          <p:cNvPr id="8" name="Content Placeholder 1"/>
          <p:cNvPicPr>
            <a:picLocks noChangeAspect="1"/>
          </p:cNvPicPr>
          <p:nvPr/>
        </p:nvPicPr>
        <p:blipFill>
          <a:blip r:embed="rId4"/>
          <a:srcRect t="40501"/>
          <a:stretch>
            <a:fillRect/>
          </a:stretch>
        </p:blipFill>
        <p:spPr>
          <a:xfrm>
            <a:off x="685800" y="2722245"/>
            <a:ext cx="7772400" cy="3317240"/>
          </a:xfrm>
          <a:prstGeom prst="rect">
            <a:avLst/>
          </a:prstGeom>
          <a:noFill/>
          <a:ln>
            <a:noFill/>
          </a:ln>
          <a:effectLst>
            <a:outerShdw blurRad="50800" dist="12700" dir="8100000" algn="ctr" rotWithShape="0">
              <a:srgbClr val="FFFFFF">
                <a:alpha val="75000"/>
              </a:srgbClr>
            </a:outerShdw>
          </a:effectLst>
        </p:spPr>
      </p:pic>
      <p:sp>
        <p:nvSpPr>
          <p:cNvPr id="9" name="Text Box 8"/>
          <p:cNvSpPr txBox="1"/>
          <p:nvPr/>
        </p:nvSpPr>
        <p:spPr>
          <a:xfrm>
            <a:off x="812800" y="5918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E8EAE9"/>
      </a:lt1>
      <a:dk2>
        <a:srgbClr val="000000"/>
      </a:dk2>
      <a:lt2>
        <a:srgbClr val="808080"/>
      </a:lt2>
      <a:accent1>
        <a:srgbClr val="99CCFF"/>
      </a:accent1>
      <a:accent2>
        <a:srgbClr val="CCCCFF"/>
      </a:accent2>
      <a:accent3>
        <a:srgbClr val="F2F3F2"/>
      </a:accent3>
      <a:accent4>
        <a:srgbClr val="000000"/>
      </a:accent4>
      <a:accent5>
        <a:srgbClr val="CAE2FF"/>
      </a:accent5>
      <a:accent6>
        <a:srgbClr val="B9B9E7"/>
      </a:accent6>
      <a:hlink>
        <a:srgbClr val="3333CC"/>
      </a:hlink>
      <a:folHlink>
        <a:srgbClr val="AF67FF"/>
      </a:folHlink>
    </a:clrScheme>
    <a:fontScheme name="Office Theme">
      <a:majorFont>
        <a:latin typeface="Times New Roman"/>
        <a:ea typeface="MS Pゴシック"/>
        <a:cs typeface=""/>
      </a:majorFont>
      <a:minorFont>
        <a:latin typeface="Times New Roman"/>
        <a:ea typeface="MS 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FF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altLang="en-US" sz="2400" b="0" i="0" u="none" strike="noStrike" cap="none" normalizeH="0" baseline="0" smtClean="0">
            <a:ln>
              <a:noFill/>
            </a:ln>
            <a:solidFill>
              <a:schemeClr val="tx1"/>
            </a:solidFill>
            <a:effectLst/>
            <a:latin typeface="Arial" panose="020B0604020202020204" pitchFamily="34" charset="0"/>
            <a:ea typeface="MS Pゴシック" pitchFamily="-9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altLang="en-US" sz="2400" b="0" i="0" u="none" strike="noStrike" cap="none" normalizeH="0" baseline="0" smtClean="0">
            <a:ln>
              <a:noFill/>
            </a:ln>
            <a:solidFill>
              <a:schemeClr val="tx1"/>
            </a:solidFill>
            <a:effectLst/>
            <a:latin typeface="Arial" panose="020B0604020202020204" pitchFamily="34" charset="0"/>
            <a:ea typeface="MS Pゴシック" pitchFamily="-92" charset="-128"/>
          </a:defRPr>
        </a:defPPr>
      </a:lstStyle>
    </a:lnDef>
  </a:objectDefaults>
  <a:extraClrSchemeLst>
    <a:extraClrScheme>
      <a:clrScheme name="Office Theme 1">
        <a:dk1>
          <a:srgbClr val="000000"/>
        </a:dk1>
        <a:lt1>
          <a:srgbClr val="E8EAE9"/>
        </a:lt1>
        <a:dk2>
          <a:srgbClr val="000000"/>
        </a:dk2>
        <a:lt2>
          <a:srgbClr val="808080"/>
        </a:lt2>
        <a:accent1>
          <a:srgbClr val="99CCFF"/>
        </a:accent1>
        <a:accent2>
          <a:srgbClr val="CCCCFF"/>
        </a:accent2>
        <a:accent3>
          <a:srgbClr val="F2F3F2"/>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E8EAE9"/>
        </a:lt1>
        <a:dk2>
          <a:srgbClr val="000000"/>
        </a:dk2>
        <a:lt2>
          <a:srgbClr val="3E3E5C"/>
        </a:lt2>
        <a:accent1>
          <a:srgbClr val="60597B"/>
        </a:accent1>
        <a:accent2>
          <a:srgbClr val="6666FF"/>
        </a:accent2>
        <a:accent3>
          <a:srgbClr val="F2F3F2"/>
        </a:accent3>
        <a:accent4>
          <a:srgbClr val="000000"/>
        </a:accent4>
        <a:accent5>
          <a:srgbClr val="B6B5BF"/>
        </a:accent5>
        <a:accent6>
          <a:srgbClr val="5C5CE7"/>
        </a:accent6>
        <a:hlink>
          <a:srgbClr val="99CCFF"/>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UR.lightbackgrnd</Template>
  <Application>Microsoft Office PowerPoint</Application>
  <PresentationFormat>On-screen Show (4:3)</PresentationFormat>
  <Slides>54</Slides>
  <Notes>54</Notes>
  <HiddenSlides>0</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Introduction to Python for Image Processing</vt:lpstr>
      <vt:lpstr>Functions</vt:lpstr>
      <vt:lpstr>Functions</vt:lpstr>
      <vt:lpstr>Functions</vt:lpstr>
      <vt:lpstr>Functions</vt:lpstr>
      <vt:lpstr>Variable Scope</vt:lpstr>
      <vt:lpstr>Variable Scope</vt:lpstr>
      <vt:lpstr>Variable Scope</vt:lpstr>
      <vt:lpstr>Variable Scope</vt:lpstr>
      <vt:lpstr>Scope Example</vt:lpstr>
      <vt:lpstr>PowerPoint Presentation</vt:lpstr>
      <vt:lpstr>If No return is Given:</vt:lpstr>
      <vt:lpstr>PowerPoint Presentation</vt:lpstr>
      <vt:lpstr>Exercise: Maximum of Two Numbers</vt:lpstr>
      <vt:lpstr>Iteration vs. Recursion</vt:lpstr>
      <vt:lpstr>Class</vt:lpstr>
      <vt:lpstr>Class</vt:lpstr>
      <vt:lpstr>Class</vt:lpstr>
      <vt:lpstr>Class</vt:lpstr>
      <vt:lpstr>Class</vt:lpstr>
      <vt:lpstr>Class</vt:lpstr>
      <vt:lpstr>Exercise: Bank Account Class</vt:lpstr>
      <vt:lpstr>Exercise: Bank Account Class</vt:lpstr>
      <vt:lpstr>Tuples</vt:lpstr>
      <vt:lpstr>Tuples</vt:lpstr>
      <vt:lpstr>Tuples</vt:lpstr>
      <vt:lpstr>Lists</vt:lpstr>
      <vt:lpstr>Indices and Ordering</vt:lpstr>
      <vt:lpstr>Iterating Over a List</vt:lpstr>
      <vt:lpstr>Changing Elements</vt:lpstr>
      <vt:lpstr>Operations on Lists: Add</vt:lpstr>
      <vt:lpstr>Operations on Lists: Add</vt:lpstr>
      <vt:lpstr>Operations on Lists: Remove</vt:lpstr>
      <vt:lpstr>Exercise: Tuple and List</vt:lpstr>
      <vt:lpstr>Convert Lists to Srtings</vt:lpstr>
      <vt:lpstr>Other List Operations</vt:lpstr>
      <vt:lpstr>Aliases</vt:lpstr>
      <vt:lpstr>Cloning a List</vt:lpstr>
      <vt:lpstr>Cloning a List</vt:lpstr>
      <vt:lpstr>Nested Lists</vt:lpstr>
      <vt:lpstr>Avoiding mutation during iteration</vt:lpstr>
      <vt:lpstr>Exercise: List Operations Function</vt:lpstr>
      <vt:lpstr>Exercise: List Operations Function</vt:lpstr>
      <vt:lpstr>Exercise: List Operations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Student Database</vt:lpstr>
    </vt:vector>
  </TitlesOfParts>
  <Company>University of Rochester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Background Music Generation with Controllable Music Transformer</dc:title>
  <dc:creator>Ramesh, Ashwin</dc:creator>
  <cp:revision>1039</cp:revision>
  <cp:lastPrinted>2023-05-16T20:13:39Z</cp:lastPrinted>
  <dcterms:created xsi:type="dcterms:W3CDTF">2023-05-16T20:13:39Z</dcterms:created>
  <dcterms:modified xsi:type="dcterms:W3CDTF">2023-05-30T19:29:48Z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0x0101006273FF05F73C7348B663DD48E3BFDD6F</vt:lpwstr>
  </property>
  <property fmtid="{D5CDD505-2E9C-101B-9397-08002B2CF9AE}" pid="3" name="ICV">
    <vt:lpwstr/>
  </property>
  <property fmtid="{D5CDD505-2E9C-101B-9397-08002B2CF9AE}" pid="4" name="KSOProductBuildVer">
    <vt:lpwstr>1033-11.1.0.11698</vt:lpwstr>
  </property>
</Properties>
</file>